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53"/>
  </p:notesMasterIdLst>
  <p:handoutMasterIdLst>
    <p:handoutMasterId r:id="rId54"/>
  </p:handoutMasterIdLst>
  <p:sldIdLst>
    <p:sldId id="314" r:id="rId5"/>
    <p:sldId id="324" r:id="rId6"/>
    <p:sldId id="326" r:id="rId7"/>
    <p:sldId id="329" r:id="rId8"/>
    <p:sldId id="331" r:id="rId9"/>
    <p:sldId id="332" r:id="rId10"/>
    <p:sldId id="333" r:id="rId11"/>
    <p:sldId id="336" r:id="rId12"/>
    <p:sldId id="337" r:id="rId13"/>
    <p:sldId id="340" r:id="rId14"/>
    <p:sldId id="344" r:id="rId15"/>
    <p:sldId id="343" r:id="rId16"/>
    <p:sldId id="347" r:id="rId17"/>
    <p:sldId id="350" r:id="rId18"/>
    <p:sldId id="361" r:id="rId19"/>
    <p:sldId id="370" r:id="rId20"/>
    <p:sldId id="366" r:id="rId21"/>
    <p:sldId id="375" r:id="rId22"/>
    <p:sldId id="376" r:id="rId23"/>
    <p:sldId id="367" r:id="rId24"/>
    <p:sldId id="377" r:id="rId25"/>
    <p:sldId id="378" r:id="rId26"/>
    <p:sldId id="373" r:id="rId27"/>
    <p:sldId id="319" r:id="rId28"/>
    <p:sldId id="320" r:id="rId29"/>
    <p:sldId id="379" r:id="rId30"/>
    <p:sldId id="380" r:id="rId31"/>
    <p:sldId id="382" r:id="rId32"/>
    <p:sldId id="349" r:id="rId33"/>
    <p:sldId id="381" r:id="rId34"/>
    <p:sldId id="368" r:id="rId35"/>
    <p:sldId id="369" r:id="rId36"/>
    <p:sldId id="383" r:id="rId37"/>
    <p:sldId id="385" r:id="rId38"/>
    <p:sldId id="390" r:id="rId39"/>
    <p:sldId id="384" r:id="rId40"/>
    <p:sldId id="371" r:id="rId41"/>
    <p:sldId id="372" r:id="rId42"/>
    <p:sldId id="386" r:id="rId43"/>
    <p:sldId id="358" r:id="rId44"/>
    <p:sldId id="363" r:id="rId45"/>
    <p:sldId id="374" r:id="rId46"/>
    <p:sldId id="389" r:id="rId47"/>
    <p:sldId id="365" r:id="rId48"/>
    <p:sldId id="391" r:id="rId49"/>
    <p:sldId id="322" r:id="rId50"/>
    <p:sldId id="309" r:id="rId51"/>
    <p:sldId id="34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97437E-86A3-6FEE-2565-6DD59FF9F98C}" v="979" dt="2024-06-30T20:34:09.095"/>
    <p1510:client id="{27B4680F-E8DA-5639-138C-8B1C74C48AA8}" v="1070" dt="2024-06-30T18:07:04.021"/>
    <p1510:client id="{4A6082E4-BDAC-A31E-E29C-B9946241F4AA}" v="811" dt="2024-06-30T20:26:41.134"/>
    <p1510:client id="{5E486580-EFEF-206C-9289-90DFA1A04F99}" v="5224" dt="2024-06-30T17:01:00.771"/>
    <p1510:client id="{6E6BF5F1-1AB3-6371-7E03-9401006D1F21}" v="1574" dt="2024-06-30T20:27:25.715"/>
    <p1510:client id="{7CC60881-2D5B-CB93-7EE4-209A7B86D9CB}" v="1281" dt="2024-06-30T19:29:49.264"/>
    <p1510:client id="{A3791AFB-D07A-0CFA-2B95-DDBDE0BFCA7C}" v="247" dt="2024-06-30T19:34:34.013"/>
    <p1510:client id="{B1C41A31-0BE3-9046-8160-3821FA75335D}" v="1780" vWet="2163" dt="2024-06-30T18:47:05.4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3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39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58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39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04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0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78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95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33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14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59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14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67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23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9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471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695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56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90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928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97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89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74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6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57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04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64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52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895" y="618886"/>
            <a:ext cx="5674360" cy="2026919"/>
          </a:xfrm>
        </p:spPr>
        <p:txBody>
          <a:bodyPr>
            <a:normAutofit fontScale="90000"/>
          </a:bodyPr>
          <a:lstStyle/>
          <a:p>
            <a:r>
              <a:rPr lang="en-US" cap="none">
                <a:solidFill>
                  <a:srgbClr val="FFFFFF"/>
                </a:solidFill>
              </a:rPr>
              <a:t>Machine Learning: Unknown Clustering of Bank Clients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9E94F6C-7818-2BCC-B569-A3EF19C94CFB}"/>
              </a:ext>
            </a:extLst>
          </p:cNvPr>
          <p:cNvSpPr txBox="1">
            <a:spLocks/>
          </p:cNvSpPr>
          <p:nvPr/>
        </p:nvSpPr>
        <p:spPr>
          <a:xfrm>
            <a:off x="6280461" y="1712229"/>
            <a:ext cx="5674360" cy="3429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cap="none">
              <a:solidFill>
                <a:srgbClr val="FFFFFF"/>
              </a:solidFill>
            </a:endParaRPr>
          </a:p>
          <a:p>
            <a:endParaRPr lang="en-US" sz="1400" cap="none">
              <a:solidFill>
                <a:srgbClr val="FFFFFF"/>
              </a:solidFill>
            </a:endParaRPr>
          </a:p>
          <a:p>
            <a:endParaRPr lang="en-US" sz="1400" cap="none">
              <a:solidFill>
                <a:srgbClr val="FFFFFF"/>
              </a:solidFill>
            </a:endParaRPr>
          </a:p>
          <a:p>
            <a:r>
              <a:rPr lang="en-US" sz="1800" cap="none">
                <a:solidFill>
                  <a:srgbClr val="FFFFFF"/>
                </a:solidFill>
              </a:rPr>
              <a:t>Team:</a:t>
            </a:r>
          </a:p>
          <a:p>
            <a:r>
              <a:rPr lang="en-US" sz="1800" cap="none">
                <a:solidFill>
                  <a:srgbClr val="FFFFFF"/>
                </a:solidFill>
              </a:rPr>
              <a:t>Sarthak Saxena (7717478)</a:t>
            </a:r>
          </a:p>
          <a:p>
            <a:r>
              <a:rPr lang="en-US" sz="1800" cap="none" err="1">
                <a:solidFill>
                  <a:srgbClr val="FFFFFF"/>
                </a:solidFill>
              </a:rPr>
              <a:t>Munkhsaruul</a:t>
            </a:r>
            <a:r>
              <a:rPr lang="en-US" sz="1800" cap="none">
                <a:solidFill>
                  <a:srgbClr val="FFFFFF"/>
                </a:solidFill>
              </a:rPr>
              <a:t> </a:t>
            </a:r>
            <a:r>
              <a:rPr lang="en-US" sz="1800" cap="none" err="1">
                <a:solidFill>
                  <a:srgbClr val="FFFFFF"/>
                </a:solidFill>
              </a:rPr>
              <a:t>Tumbedemberel</a:t>
            </a:r>
            <a:r>
              <a:rPr lang="en-US" sz="1800" cap="none">
                <a:solidFill>
                  <a:srgbClr val="FFFFFF"/>
                </a:solidFill>
              </a:rPr>
              <a:t> (7212775)</a:t>
            </a:r>
          </a:p>
          <a:p>
            <a:r>
              <a:rPr lang="en-US" sz="1800" cap="none">
                <a:solidFill>
                  <a:srgbClr val="FFFFFF"/>
                </a:solidFill>
              </a:rPr>
              <a:t>Jonathan Teja (7717052)</a:t>
            </a:r>
          </a:p>
          <a:p>
            <a:r>
              <a:rPr lang="en-US" sz="1800" cap="none">
                <a:solidFill>
                  <a:srgbClr val="FFFFFF"/>
                </a:solidFill>
              </a:rPr>
              <a:t>Lukas </a:t>
            </a:r>
            <a:r>
              <a:rPr lang="en-US" sz="1800" cap="none" err="1">
                <a:solidFill>
                  <a:srgbClr val="FFFFFF"/>
                </a:solidFill>
              </a:rPr>
              <a:t>Barbutev</a:t>
            </a:r>
            <a:r>
              <a:rPr lang="en-US" sz="1800" cap="none">
                <a:solidFill>
                  <a:srgbClr val="FFFFFF"/>
                </a:solidFill>
              </a:rPr>
              <a:t> (7716854)</a:t>
            </a:r>
          </a:p>
          <a:p>
            <a:r>
              <a:rPr lang="en-US" sz="1800" cap="none" err="1">
                <a:solidFill>
                  <a:srgbClr val="FFFFFF"/>
                </a:solidFill>
              </a:rPr>
              <a:t>Teruhito</a:t>
            </a:r>
            <a:r>
              <a:rPr lang="en-US" sz="1800" cap="none">
                <a:solidFill>
                  <a:srgbClr val="FFFFFF"/>
                </a:solidFill>
              </a:rPr>
              <a:t> Nakajima (7721971)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4694" y="1713508"/>
            <a:ext cx="7820775" cy="4545529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IN" sz="2800">
              <a:cs typeface="Arial"/>
            </a:endParaRPr>
          </a:p>
          <a:p>
            <a:endParaRPr lang="en-IN" sz="2400">
              <a:latin typeface="Tenorite"/>
              <a:cs typeface="Arial"/>
            </a:endParaRPr>
          </a:p>
          <a:p>
            <a:endParaRPr lang="en-IN" sz="2400">
              <a:latin typeface="Tenorite"/>
              <a:cs typeface="Arial"/>
            </a:endParaRPr>
          </a:p>
          <a:p>
            <a:endParaRPr lang="en-IN" sz="2400">
              <a:latin typeface="Tenorite"/>
              <a:cs typeface="Arial"/>
            </a:endParaRPr>
          </a:p>
          <a:p>
            <a:endParaRPr lang="en-IN" sz="2400">
              <a:latin typeface="Tenorite"/>
              <a:cs typeface="Arial"/>
            </a:endParaRPr>
          </a:p>
          <a:p>
            <a:pPr marL="457200" indent="-457200">
              <a:buAutoNum type="arabicPeriod"/>
            </a:pPr>
            <a:endParaRPr lang="en-IN" sz="2400">
              <a:latin typeface="Tenorite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405668F-6DF9-BFDA-59ED-D4CE4EAE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093" y="217449"/>
            <a:ext cx="9524998" cy="1499627"/>
          </a:xfrm>
        </p:spPr>
        <p:txBody>
          <a:bodyPr/>
          <a:lstStyle/>
          <a:p>
            <a:r>
              <a:rPr lang="de-DE"/>
              <a:t>1.) Distribution OF Sex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76613A4E-B258-7B44-C5A4-73DD351A8B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1698942"/>
              </p:ext>
            </p:extLst>
          </p:nvPr>
        </p:nvGraphicFramePr>
        <p:xfrm>
          <a:off x="7330722" y="1340555"/>
          <a:ext cx="3480672" cy="3369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017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692655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</a:tblGrid>
              <a:tr h="70555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Tenorite"/>
                        </a:rPr>
                        <a:t>Categories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Amount</a:t>
                      </a:r>
                      <a:endParaRPr lang="de-DE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9698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18111</a:t>
                      </a:r>
                      <a:endParaRPr lang="de-DE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103324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11888</a:t>
                      </a:r>
                      <a:endParaRPr lang="de-DE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103324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29999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</a:tbl>
          </a:graphicData>
        </a:graphic>
      </p:graphicFrame>
      <p:pic>
        <p:nvPicPr>
          <p:cNvPr id="7" name="Picture 6" descr="A blue and orange rectangular bars&#10;&#10;Description automatically generated">
            <a:extLst>
              <a:ext uri="{FF2B5EF4-FFF2-40B4-BE49-F238E27FC236}">
                <a16:creationId xmlns:a16="http://schemas.microsoft.com/office/drawing/2014/main" id="{F1C682EB-4F28-EC34-D989-8D4A07FE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43" y="1774961"/>
            <a:ext cx="4974132" cy="33080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266440F-9417-6A11-3087-C9B881B2DAF9}"/>
              </a:ext>
            </a:extLst>
          </p:cNvPr>
          <p:cNvSpPr txBox="1"/>
          <p:nvPr/>
        </p:nvSpPr>
        <p:spPr>
          <a:xfrm>
            <a:off x="7334956" y="4837289"/>
            <a:ext cx="304658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/>
              <a:t>Key Insight:</a:t>
            </a:r>
            <a:r>
              <a:rPr lang="de-DE" sz="2400"/>
              <a:t> More </a:t>
            </a:r>
            <a:r>
              <a:rPr lang="de-DE" sz="2400" err="1"/>
              <a:t>female</a:t>
            </a:r>
            <a:r>
              <a:rPr lang="de-DE" sz="2400"/>
              <a:t> </a:t>
            </a:r>
            <a:r>
              <a:rPr lang="de-DE" sz="2400" err="1"/>
              <a:t>customers</a:t>
            </a:r>
            <a:r>
              <a:rPr lang="de-DE" sz="240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43957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4694" y="1713508"/>
            <a:ext cx="7820775" cy="4545529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IN" sz="2800">
              <a:cs typeface="Arial"/>
            </a:endParaRPr>
          </a:p>
          <a:p>
            <a:endParaRPr lang="en-IN" sz="2400">
              <a:latin typeface="Tenorite"/>
              <a:cs typeface="Arial"/>
            </a:endParaRPr>
          </a:p>
          <a:p>
            <a:endParaRPr lang="en-IN" sz="2400">
              <a:latin typeface="Tenorite"/>
              <a:cs typeface="Arial"/>
            </a:endParaRPr>
          </a:p>
          <a:p>
            <a:endParaRPr lang="en-IN" sz="2400">
              <a:latin typeface="Tenorite"/>
              <a:cs typeface="Arial"/>
            </a:endParaRPr>
          </a:p>
          <a:p>
            <a:endParaRPr lang="en-IN" sz="2400">
              <a:latin typeface="Tenorite"/>
              <a:cs typeface="Arial"/>
            </a:endParaRPr>
          </a:p>
          <a:p>
            <a:pPr marL="457200" indent="-457200">
              <a:buAutoNum type="arabicPeriod"/>
            </a:pPr>
            <a:endParaRPr lang="en-IN" sz="2400">
              <a:latin typeface="Tenorite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405668F-6DF9-BFDA-59ED-D4CE4EAE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093" y="217449"/>
            <a:ext cx="9524998" cy="1499627"/>
          </a:xfrm>
        </p:spPr>
        <p:txBody>
          <a:bodyPr/>
          <a:lstStyle/>
          <a:p>
            <a:r>
              <a:rPr lang="de-DE"/>
              <a:t>1.) Distribution </a:t>
            </a:r>
            <a:r>
              <a:rPr lang="de-DE" err="1"/>
              <a:t>of</a:t>
            </a:r>
            <a:r>
              <a:rPr lang="de-DE"/>
              <a:t> Status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91D517C8-2712-B25F-590D-E31D0ABE37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9837570"/>
              </p:ext>
            </p:extLst>
          </p:nvPr>
        </p:nvGraphicFramePr>
        <p:xfrm>
          <a:off x="7344913" y="1649006"/>
          <a:ext cx="3465956" cy="3371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017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677939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</a:tblGrid>
              <a:tr h="437744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Categories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Amount</a:t>
                      </a:r>
                      <a:endParaRPr lang="de-DE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2197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Single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15964</a:t>
                      </a:r>
                      <a:endParaRPr lang="de-DE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90341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Married</a:t>
                      </a:r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13658</a:t>
                      </a:r>
                      <a:endParaRPr lang="de-DE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75430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377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75430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29999</a:t>
                      </a:r>
                    </a:p>
                  </a:txBody>
                  <a:tcPr marL="95185" marR="95185" marT="47592" marB="47592" anchor="ctr"/>
                </a:tc>
                <a:extLst>
                  <a:ext uri="{0D108BD9-81ED-4DB2-BD59-A6C34878D82A}">
                    <a16:rowId xmlns:a16="http://schemas.microsoft.com/office/drawing/2014/main" val="1423232288"/>
                  </a:ext>
                </a:extLst>
              </a:tr>
            </a:tbl>
          </a:graphicData>
        </a:graphic>
      </p:graphicFrame>
      <p:pic>
        <p:nvPicPr>
          <p:cNvPr id="2" name="Picture 1" descr="A graph of a status distribution&#10;&#10;Description automatically generated">
            <a:extLst>
              <a:ext uri="{FF2B5EF4-FFF2-40B4-BE49-F238E27FC236}">
                <a16:creationId xmlns:a16="http://schemas.microsoft.com/office/drawing/2014/main" id="{9BE7C029-3E84-5029-4B77-A7B6A8658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44" y="1563583"/>
            <a:ext cx="5953125" cy="3952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4C8E73E-FCC7-7239-FCD4-71135CF4F9DD}"/>
              </a:ext>
            </a:extLst>
          </p:cNvPr>
          <p:cNvSpPr txBox="1"/>
          <p:nvPr/>
        </p:nvSpPr>
        <p:spPr>
          <a:xfrm>
            <a:off x="7342011" y="5020733"/>
            <a:ext cx="33217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/>
              <a:t>Key Insight:</a:t>
            </a:r>
            <a:r>
              <a:rPr lang="de-DE" sz="2400"/>
              <a:t> Higher </a:t>
            </a:r>
            <a:r>
              <a:rPr lang="de-DE" sz="2400" err="1"/>
              <a:t>amount</a:t>
            </a:r>
            <a:r>
              <a:rPr lang="de-DE" sz="2400"/>
              <a:t> </a:t>
            </a:r>
            <a:r>
              <a:rPr lang="de-DE" sz="2400" err="1"/>
              <a:t>of</a:t>
            </a:r>
            <a:r>
              <a:rPr lang="de-DE" sz="2400"/>
              <a:t> married customers</a:t>
            </a:r>
          </a:p>
        </p:txBody>
      </p:sp>
    </p:spTree>
    <p:extLst>
      <p:ext uri="{BB962C8B-B14F-4D97-AF65-F5344CB8AC3E}">
        <p14:creationId xmlns:p14="http://schemas.microsoft.com/office/powerpoint/2010/main" val="338746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4694" y="1713508"/>
            <a:ext cx="7820775" cy="4545529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IN" sz="2800">
              <a:cs typeface="Arial"/>
            </a:endParaRPr>
          </a:p>
          <a:p>
            <a:endParaRPr lang="en-IN" sz="2400">
              <a:latin typeface="Tenorite"/>
              <a:cs typeface="Arial"/>
            </a:endParaRPr>
          </a:p>
          <a:p>
            <a:endParaRPr lang="en-IN" sz="2400">
              <a:latin typeface="Tenorite"/>
              <a:cs typeface="Arial"/>
            </a:endParaRPr>
          </a:p>
          <a:p>
            <a:endParaRPr lang="en-IN" sz="2400">
              <a:latin typeface="Tenorite"/>
              <a:cs typeface="Arial"/>
            </a:endParaRPr>
          </a:p>
          <a:p>
            <a:endParaRPr lang="en-IN" sz="2400">
              <a:latin typeface="Tenorite"/>
              <a:cs typeface="Arial"/>
            </a:endParaRPr>
          </a:p>
          <a:p>
            <a:pPr marL="457200" indent="-457200">
              <a:buAutoNum type="arabicPeriod"/>
            </a:pPr>
            <a:endParaRPr lang="en-IN" sz="2400">
              <a:latin typeface="Tenorite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405668F-6DF9-BFDA-59ED-D4CE4EAE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093" y="217449"/>
            <a:ext cx="9524998" cy="1499627"/>
          </a:xfrm>
        </p:spPr>
        <p:txBody>
          <a:bodyPr/>
          <a:lstStyle/>
          <a:p>
            <a:r>
              <a:rPr lang="de-DE"/>
              <a:t>1.) Distribution </a:t>
            </a:r>
            <a:r>
              <a:rPr lang="de-DE" err="1"/>
              <a:t>of</a:t>
            </a:r>
            <a:r>
              <a:rPr lang="de-DE"/>
              <a:t> Education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94D3C63-9FA4-01D7-F4D5-61CF82F148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0897907"/>
              </p:ext>
            </p:extLst>
          </p:nvPr>
        </p:nvGraphicFramePr>
        <p:xfrm>
          <a:off x="6897249" y="1322659"/>
          <a:ext cx="2995066" cy="3832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562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456504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</a:tblGrid>
              <a:tr h="640665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Categories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Amount</a:t>
                      </a:r>
                      <a:endParaRPr lang="de-DE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44958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University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14029</a:t>
                      </a:r>
                      <a:endParaRPr lang="de-DE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78678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Graduate  School</a:t>
                      </a:r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10585</a:t>
                      </a:r>
                      <a:endParaRPr lang="de-DE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78678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High School</a:t>
                      </a:r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4917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8446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Others</a:t>
                      </a:r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468</a:t>
                      </a:r>
                      <a:endParaRPr lang="de-DE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  <a:tr h="58446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29999</a:t>
                      </a:r>
                    </a:p>
                  </a:txBody>
                  <a:tcPr marL="95185" marR="95185" marT="47592" marB="47592" anchor="ctr"/>
                </a:tc>
                <a:extLst>
                  <a:ext uri="{0D108BD9-81ED-4DB2-BD59-A6C34878D82A}">
                    <a16:rowId xmlns:a16="http://schemas.microsoft.com/office/drawing/2014/main" val="297341126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666070E-CA37-199F-9445-9B6B232F0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43" y="1712608"/>
            <a:ext cx="5251682" cy="3886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4A8DD22-39B3-1C1B-4993-B881746754CA}"/>
              </a:ext>
            </a:extLst>
          </p:cNvPr>
          <p:cNvSpPr txBox="1"/>
          <p:nvPr/>
        </p:nvSpPr>
        <p:spPr>
          <a:xfrm>
            <a:off x="6897511" y="5197123"/>
            <a:ext cx="33358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b="1"/>
              <a:t>Key Insight:</a:t>
            </a:r>
            <a:r>
              <a:rPr lang="de-DE" sz="2400"/>
              <a:t> Higher </a:t>
            </a:r>
            <a:r>
              <a:rPr lang="de-DE" sz="2400" err="1"/>
              <a:t>share</a:t>
            </a:r>
            <a:r>
              <a:rPr lang="de-DE" sz="2400"/>
              <a:t> </a:t>
            </a:r>
            <a:r>
              <a:rPr lang="de-DE" sz="2400" err="1"/>
              <a:t>of</a:t>
            </a:r>
            <a:r>
              <a:rPr lang="de-DE" sz="2400"/>
              <a:t> </a:t>
            </a:r>
            <a:r>
              <a:rPr lang="de-DE" sz="2400" err="1"/>
              <a:t>educated</a:t>
            </a:r>
            <a:r>
              <a:rPr lang="de-DE" sz="2400"/>
              <a:t> </a:t>
            </a:r>
            <a:r>
              <a:rPr lang="de-DE" sz="2400" err="1"/>
              <a:t>customers</a:t>
            </a:r>
          </a:p>
        </p:txBody>
      </p:sp>
    </p:spTree>
    <p:extLst>
      <p:ext uri="{BB962C8B-B14F-4D97-AF65-F5344CB8AC3E}">
        <p14:creationId xmlns:p14="http://schemas.microsoft.com/office/powerpoint/2010/main" val="309820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4694" y="1713508"/>
            <a:ext cx="7820775" cy="4545529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IN" sz="2800">
              <a:cs typeface="Arial"/>
            </a:endParaRPr>
          </a:p>
          <a:p>
            <a:endParaRPr lang="en-IN" sz="2400">
              <a:latin typeface="Tenorite"/>
              <a:cs typeface="Arial"/>
            </a:endParaRPr>
          </a:p>
          <a:p>
            <a:endParaRPr lang="en-IN" sz="2400">
              <a:latin typeface="Tenorite"/>
              <a:cs typeface="Arial"/>
            </a:endParaRPr>
          </a:p>
          <a:p>
            <a:endParaRPr lang="en-IN" sz="2400">
              <a:latin typeface="Tenorite"/>
              <a:cs typeface="Arial"/>
            </a:endParaRPr>
          </a:p>
          <a:p>
            <a:endParaRPr lang="en-IN" sz="2400">
              <a:latin typeface="Tenorite"/>
              <a:cs typeface="Arial"/>
            </a:endParaRPr>
          </a:p>
          <a:p>
            <a:pPr marL="457200" indent="-457200">
              <a:buAutoNum type="arabicPeriod"/>
            </a:pPr>
            <a:endParaRPr lang="en-IN" sz="2400">
              <a:latin typeface="Tenorite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405668F-6DF9-BFDA-59ED-D4CE4EAE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093" y="217449"/>
            <a:ext cx="9524998" cy="1499627"/>
          </a:xfrm>
        </p:spPr>
        <p:txBody>
          <a:bodyPr/>
          <a:lstStyle/>
          <a:p>
            <a:r>
              <a:rPr lang="de-DE"/>
              <a:t>1.) Distribution </a:t>
            </a:r>
            <a:r>
              <a:rPr lang="de-DE" err="1"/>
              <a:t>of</a:t>
            </a:r>
            <a:r>
              <a:rPr lang="de-DE"/>
              <a:t> Mean </a:t>
            </a:r>
            <a:r>
              <a:rPr lang="de-DE" err="1"/>
              <a:t>Repayment</a:t>
            </a:r>
            <a:r>
              <a:rPr lang="de-DE"/>
              <a:t> Status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91D517C8-2712-B25F-590D-E31D0ABE37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2113983"/>
              </p:ext>
            </p:extLst>
          </p:nvPr>
        </p:nvGraphicFramePr>
        <p:xfrm>
          <a:off x="7983337" y="1342331"/>
          <a:ext cx="3285835" cy="4723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181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207654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</a:tblGrid>
              <a:tr h="372882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Amount</a:t>
                      </a:r>
                      <a:endParaRPr lang="de-DE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41431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No credit </a:t>
                      </a:r>
                      <a:endParaRPr lang="en-US" sz="1800" err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4048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49717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Use of credit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15986</a:t>
                      </a:r>
                      <a:endParaRPr lang="de-DE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67325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Repaid duly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5773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37288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Delay of 1 months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620</a:t>
                      </a:r>
                    </a:p>
                  </a:txBody>
                  <a:tcPr marL="95185" marR="95185" marT="47592" marB="47592" anchor="ctr"/>
                </a:tc>
                <a:extLst>
                  <a:ext uri="{0D108BD9-81ED-4DB2-BD59-A6C34878D82A}">
                    <a16:rowId xmlns:a16="http://schemas.microsoft.com/office/drawing/2014/main" val="1830065498"/>
                  </a:ext>
                </a:extLst>
              </a:tr>
              <a:tr h="52824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Delay of 2 months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3160</a:t>
                      </a:r>
                    </a:p>
                  </a:txBody>
                  <a:tcPr marL="95184" marR="95184" marT="47591" marB="47591" anchor="ctr"/>
                </a:tc>
                <a:extLst>
                  <a:ext uri="{0D108BD9-81ED-4DB2-BD59-A6C34878D82A}">
                    <a16:rowId xmlns:a16="http://schemas.microsoft.com/office/drawing/2014/main" val="1961192592"/>
                  </a:ext>
                </a:extLst>
              </a:tr>
              <a:tr h="5800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Delay of 3 months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238</a:t>
                      </a:r>
                    </a:p>
                  </a:txBody>
                  <a:tcPr marL="95184" marR="95184" marT="47591" marB="47591" anchor="ctr"/>
                </a:tc>
                <a:extLst>
                  <a:ext uri="{0D108BD9-81ED-4DB2-BD59-A6C34878D82A}">
                    <a16:rowId xmlns:a16="http://schemas.microsoft.com/office/drawing/2014/main" val="675363745"/>
                  </a:ext>
                </a:extLst>
              </a:tr>
              <a:tr h="67325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Delay of 4 - 8 months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&gt; 100</a:t>
                      </a:r>
                    </a:p>
                  </a:txBody>
                  <a:tcPr marL="95184" marR="95184" marT="47591" marB="47591" anchor="ctr"/>
                </a:tc>
                <a:extLst>
                  <a:ext uri="{0D108BD9-81ED-4DB2-BD59-A6C34878D82A}">
                    <a16:rowId xmlns:a16="http://schemas.microsoft.com/office/drawing/2014/main" val="3486806896"/>
                  </a:ext>
                </a:extLst>
              </a:tr>
              <a:tr h="61111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Delay of 9 months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 marL="95184" marR="95184" marT="47591" marB="47591" anchor="ctr"/>
                </a:tc>
                <a:extLst>
                  <a:ext uri="{0D108BD9-81ED-4DB2-BD59-A6C34878D82A}">
                    <a16:rowId xmlns:a16="http://schemas.microsoft.com/office/drawing/2014/main" val="570760157"/>
                  </a:ext>
                </a:extLst>
              </a:tr>
            </a:tbl>
          </a:graphicData>
        </a:graphic>
      </p:graphicFrame>
      <p:pic>
        <p:nvPicPr>
          <p:cNvPr id="2" name="Grafik 1" descr="Ein Bild, das Text, Screenshot, Diagramm, Schrift enthält.&#10;&#10;Beschreibung automatisch generiert.">
            <a:extLst>
              <a:ext uri="{FF2B5EF4-FFF2-40B4-BE49-F238E27FC236}">
                <a16:creationId xmlns:a16="http://schemas.microsoft.com/office/drawing/2014/main" id="{69175FC7-DC8A-D3FA-613A-8A9ABDF64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28" y="1342571"/>
            <a:ext cx="6910878" cy="47214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3012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71740" y="1932863"/>
            <a:ext cx="5148599" cy="344020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N" sz="2400" b="1">
                <a:ea typeface="+mn-lt"/>
                <a:cs typeface="+mn-lt"/>
              </a:rPr>
              <a:t>Age Distribution:</a:t>
            </a:r>
            <a:endParaRPr lang="de-DE"/>
          </a:p>
          <a:p>
            <a:pPr marL="285750" indent="-285750">
              <a:buFont typeface="Arial"/>
              <a:buChar char="•"/>
            </a:pPr>
            <a:r>
              <a:rPr lang="en-IN" sz="2400" b="1">
                <a:ea typeface="+mn-lt"/>
                <a:cs typeface="+mn-lt"/>
              </a:rPr>
              <a:t>Range:</a:t>
            </a:r>
            <a:r>
              <a:rPr lang="en-IN" sz="2400">
                <a:ea typeface="+mn-lt"/>
                <a:cs typeface="+mn-lt"/>
              </a:rPr>
              <a:t> 21 to 79 years</a:t>
            </a:r>
            <a:endParaRPr lang="en-IN"/>
          </a:p>
          <a:p>
            <a:pPr marL="285750" indent="-285750">
              <a:buFont typeface="Arial"/>
              <a:buChar char="•"/>
            </a:pPr>
            <a:r>
              <a:rPr lang="en-IN" sz="2400" b="1">
                <a:ea typeface="+mn-lt"/>
                <a:cs typeface="+mn-lt"/>
              </a:rPr>
              <a:t>Mean Age:</a:t>
            </a:r>
            <a:r>
              <a:rPr lang="en-IN" sz="2400">
                <a:ea typeface="+mn-lt"/>
                <a:cs typeface="+mn-lt"/>
              </a:rPr>
              <a:t> 35.49 years</a:t>
            </a:r>
            <a:endParaRPr lang="en-IN"/>
          </a:p>
          <a:p>
            <a:pPr marL="285750" indent="-285750">
              <a:buFont typeface="Arial"/>
              <a:buChar char="•"/>
            </a:pPr>
            <a:r>
              <a:rPr lang="en-IN" sz="2400" b="1">
                <a:ea typeface="+mn-lt"/>
                <a:cs typeface="+mn-lt"/>
              </a:rPr>
              <a:t>Key Insight:</a:t>
            </a:r>
            <a:r>
              <a:rPr lang="en-IN" sz="2400">
                <a:ea typeface="+mn-lt"/>
                <a:cs typeface="+mn-lt"/>
              </a:rPr>
              <a:t> Higher concentration of younger individuals</a:t>
            </a:r>
            <a:endParaRPr lang="en-IN"/>
          </a:p>
          <a:p>
            <a:endParaRPr lang="en-IN" sz="2400" b="1">
              <a:latin typeface="Tenorite"/>
              <a:cs typeface="Arial"/>
            </a:endParaRPr>
          </a:p>
          <a:p>
            <a:endParaRPr lang="en-IN" sz="2400">
              <a:latin typeface="Tenorite"/>
              <a:cs typeface="Arial"/>
            </a:endParaRPr>
          </a:p>
          <a:p>
            <a:endParaRPr lang="en-IN" sz="2400">
              <a:latin typeface="Tenorite"/>
              <a:cs typeface="Arial"/>
            </a:endParaRPr>
          </a:p>
          <a:p>
            <a:pPr marL="457200" indent="-457200">
              <a:buAutoNum type="arabicPeriod"/>
            </a:pPr>
            <a:endParaRPr lang="en-IN" sz="2400">
              <a:latin typeface="Tenorite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405668F-6DF9-BFDA-59ED-D4CE4EAE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00" y="-1833"/>
            <a:ext cx="9524998" cy="1499627"/>
          </a:xfrm>
        </p:spPr>
        <p:txBody>
          <a:bodyPr/>
          <a:lstStyle/>
          <a:p>
            <a:r>
              <a:rPr lang="de-DE"/>
              <a:t>2.) Distribution </a:t>
            </a:r>
            <a:r>
              <a:rPr lang="de-DE" err="1"/>
              <a:t>of</a:t>
            </a:r>
            <a:r>
              <a:rPr lang="de-DE"/>
              <a:t> Age</a:t>
            </a:r>
          </a:p>
        </p:txBody>
      </p:sp>
      <p:pic>
        <p:nvPicPr>
          <p:cNvPr id="4" name="Grafik 3" descr="Ein Bild, das Text, Screenshot, Reihe, Diagramm enthält.&#10;&#10;Beschreibung automatisch generiert.">
            <a:extLst>
              <a:ext uri="{FF2B5EF4-FFF2-40B4-BE49-F238E27FC236}">
                <a16:creationId xmlns:a16="http://schemas.microsoft.com/office/drawing/2014/main" id="{CA69C6B1-559D-640B-049A-AA1E5B6A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22" y="1261030"/>
            <a:ext cx="6381750" cy="4781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613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58111" y="1714115"/>
            <a:ext cx="5534037" cy="2965021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IN" sz="2400"/>
          </a:p>
          <a:p>
            <a:r>
              <a:rPr lang="en-IN" sz="2400" b="1">
                <a:ea typeface="+mn-lt"/>
                <a:cs typeface="+mn-lt"/>
              </a:rPr>
              <a:t>Credit Distribution:</a:t>
            </a:r>
            <a:endParaRPr lang="en-IN"/>
          </a:p>
          <a:p>
            <a:pPr marL="285750" indent="-285750">
              <a:buFont typeface="Arial"/>
              <a:buChar char="•"/>
            </a:pPr>
            <a:r>
              <a:rPr lang="en-IN" sz="2400" b="1">
                <a:ea typeface="+mn-lt"/>
                <a:cs typeface="+mn-lt"/>
              </a:rPr>
              <a:t>Range:</a:t>
            </a:r>
            <a:r>
              <a:rPr lang="en-IN" sz="2400">
                <a:ea typeface="+mn-lt"/>
                <a:cs typeface="+mn-lt"/>
              </a:rPr>
              <a:t> 10,000 to 1,000,000</a:t>
            </a:r>
            <a:endParaRPr lang="en-IN"/>
          </a:p>
          <a:p>
            <a:pPr marL="285750" indent="-285750">
              <a:buFont typeface="Arial"/>
              <a:buChar char="•"/>
            </a:pPr>
            <a:r>
              <a:rPr lang="en-IN" sz="2400" b="1">
                <a:ea typeface="+mn-lt"/>
                <a:cs typeface="+mn-lt"/>
              </a:rPr>
              <a:t>Mean Credit:</a:t>
            </a:r>
            <a:r>
              <a:rPr lang="en-IN" sz="2400">
                <a:ea typeface="+mn-lt"/>
                <a:cs typeface="+mn-lt"/>
              </a:rPr>
              <a:t> 167,489.24</a:t>
            </a:r>
            <a:endParaRPr lang="en-IN"/>
          </a:p>
          <a:p>
            <a:pPr marL="285750" indent="-285750">
              <a:buFont typeface="Arial"/>
              <a:buChar char="•"/>
            </a:pPr>
            <a:r>
              <a:rPr lang="en-IN" sz="2400" b="1">
                <a:ea typeface="+mn-lt"/>
                <a:cs typeface="+mn-lt"/>
              </a:rPr>
              <a:t>Key Insight:</a:t>
            </a:r>
            <a:r>
              <a:rPr lang="en-IN" sz="2400">
                <a:ea typeface="+mn-lt"/>
                <a:cs typeface="+mn-lt"/>
              </a:rPr>
              <a:t> Distribution is highly skewed towards lower values, with a few outliers holding significantly higher credit amounts</a:t>
            </a:r>
            <a:endParaRPr lang="en-IN"/>
          </a:p>
          <a:p>
            <a:endParaRPr lang="en-IN" sz="2400">
              <a:latin typeface="Tenorite"/>
              <a:cs typeface="Arial"/>
            </a:endParaRPr>
          </a:p>
          <a:p>
            <a:endParaRPr lang="en-IN" sz="2400">
              <a:latin typeface="Tenorite"/>
              <a:cs typeface="Arial"/>
            </a:endParaRPr>
          </a:p>
          <a:p>
            <a:endParaRPr lang="en-IN" sz="2400">
              <a:latin typeface="Tenorite"/>
              <a:cs typeface="Arial"/>
            </a:endParaRPr>
          </a:p>
          <a:p>
            <a:pPr marL="457200" indent="-457200">
              <a:buAutoNum type="arabicPeriod"/>
            </a:pPr>
            <a:endParaRPr lang="en-IN" sz="2400">
              <a:latin typeface="Tenorite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405668F-6DF9-BFDA-59ED-D4CE4EAE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175" y="-482"/>
            <a:ext cx="9524998" cy="1499627"/>
          </a:xfrm>
        </p:spPr>
        <p:txBody>
          <a:bodyPr/>
          <a:lstStyle/>
          <a:p>
            <a:r>
              <a:rPr lang="de-DE"/>
              <a:t>2.) Distribution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average</a:t>
            </a:r>
            <a:r>
              <a:rPr lang="de-DE"/>
              <a:t> </a:t>
            </a:r>
            <a:r>
              <a:rPr lang="de-DE" err="1"/>
              <a:t>Credit</a:t>
            </a:r>
            <a:endParaRPr lang="de-DE"/>
          </a:p>
        </p:txBody>
      </p:sp>
      <p:pic>
        <p:nvPicPr>
          <p:cNvPr id="2" name="Grafik 1" descr="Ein Bild, das Text, Screenshot, Reihe, Diagramm enthält.&#10;&#10;Beschreibung automatisch generiert.">
            <a:extLst>
              <a:ext uri="{FF2B5EF4-FFF2-40B4-BE49-F238E27FC236}">
                <a16:creationId xmlns:a16="http://schemas.microsoft.com/office/drawing/2014/main" id="{F0D0722D-B994-28C1-CE91-23F26CC6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76" y="1522410"/>
            <a:ext cx="5524248" cy="443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2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A33252-1ECC-57A9-02CD-FEE437205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425" y="-1204"/>
            <a:ext cx="10356779" cy="1401745"/>
          </a:xfrm>
        </p:spPr>
        <p:txBody>
          <a:bodyPr/>
          <a:lstStyle/>
          <a:p>
            <a:r>
              <a:rPr lang="de-DE"/>
              <a:t>2.) Distribution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average</a:t>
            </a:r>
            <a:r>
              <a:rPr lang="de-DE"/>
              <a:t> </a:t>
            </a:r>
            <a:r>
              <a:rPr lang="de-DE" err="1"/>
              <a:t>amount</a:t>
            </a:r>
            <a:r>
              <a:rPr lang="de-DE"/>
              <a:t> vs. </a:t>
            </a:r>
            <a:r>
              <a:rPr lang="de-DE">
                <a:ea typeface="+mj-lt"/>
                <a:cs typeface="+mj-lt"/>
              </a:rPr>
              <a:t>AVERAGE PREVIOUS REPAYMENT</a:t>
            </a:r>
          </a:p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C7BF25-3A1B-EB1D-6B48-4DDA9135E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dirty="0" smtClean="0"/>
              <a:pPr/>
              <a:t>16</a:t>
            </a:fld>
            <a:endParaRPr 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446E19F3-3147-8D54-4E63-E566801D2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04" t="-865" r="144" b="4034"/>
          <a:stretch/>
        </p:blipFill>
        <p:spPr>
          <a:xfrm>
            <a:off x="6099229" y="1395875"/>
            <a:ext cx="4465784" cy="29998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図 11">
            <a:extLst>
              <a:ext uri="{FF2B5EF4-FFF2-40B4-BE49-F238E27FC236}">
                <a16:creationId xmlns:a16="http://schemas.microsoft.com/office/drawing/2014/main" id="{B9962548-8607-BDF8-6870-2C3E260CE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" r="49304"/>
          <a:stretch/>
        </p:blipFill>
        <p:spPr>
          <a:xfrm>
            <a:off x="1229486" y="1397592"/>
            <a:ext cx="4356144" cy="2995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4A6CA4D-52F0-7D6B-D9F8-56A16743CF80}"/>
              </a:ext>
            </a:extLst>
          </p:cNvPr>
          <p:cNvSpPr txBox="1"/>
          <p:nvPr/>
        </p:nvSpPr>
        <p:spPr>
          <a:xfrm>
            <a:off x="1205883" y="4871621"/>
            <a:ext cx="9358543" cy="15168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Aft>
                <a:spcPts val="1200"/>
              </a:spcAft>
              <a:buFont typeface="Arial"/>
              <a:buChar char="•"/>
            </a:pPr>
            <a:r>
              <a:rPr lang="de-DE" altLang="ja-JP" sz="2200" b="1">
                <a:latin typeface="Arial"/>
                <a:cs typeface="Arial"/>
              </a:rPr>
              <a:t>Distribution:</a:t>
            </a:r>
            <a:r>
              <a:rPr lang="de-DE" altLang="ja-JP" sz="2200">
                <a:latin typeface="Arial"/>
                <a:cs typeface="Arial"/>
              </a:rPr>
              <a:t> </a:t>
            </a:r>
            <a:r>
              <a:rPr lang="de-DE" altLang="ja-JP" sz="2200" err="1">
                <a:latin typeface="Arial"/>
                <a:cs typeface="Arial"/>
              </a:rPr>
              <a:t>Highly</a:t>
            </a:r>
            <a:r>
              <a:rPr lang="de-DE" altLang="ja-JP" sz="2200">
                <a:latin typeface="Arial"/>
                <a:cs typeface="Arial"/>
              </a:rPr>
              <a:t> </a:t>
            </a:r>
            <a:r>
              <a:rPr lang="de-DE" altLang="ja-JP" sz="2200" err="1">
                <a:latin typeface="Arial"/>
                <a:cs typeface="Arial"/>
              </a:rPr>
              <a:t>skewed</a:t>
            </a:r>
            <a:r>
              <a:rPr lang="de-DE" altLang="ja-JP" sz="2200">
                <a:latin typeface="Arial"/>
                <a:cs typeface="Arial"/>
              </a:rPr>
              <a:t> </a:t>
            </a:r>
            <a:r>
              <a:rPr lang="de-DE" altLang="ja-JP" sz="2200" err="1">
                <a:latin typeface="Arial"/>
                <a:cs typeface="Arial"/>
              </a:rPr>
              <a:t>with</a:t>
            </a:r>
            <a:r>
              <a:rPr lang="de-DE" altLang="ja-JP" sz="2200">
                <a:latin typeface="Arial"/>
                <a:cs typeface="Arial"/>
              </a:rPr>
              <a:t> </a:t>
            </a:r>
            <a:r>
              <a:rPr lang="de-DE" altLang="ja-JP" sz="2200" err="1">
                <a:latin typeface="Arial"/>
                <a:cs typeface="Arial"/>
              </a:rPr>
              <a:t>most</a:t>
            </a:r>
            <a:r>
              <a:rPr lang="de-DE" altLang="ja-JP" sz="2200">
                <a:latin typeface="Arial"/>
                <a:cs typeface="Arial"/>
              </a:rPr>
              <a:t> </a:t>
            </a:r>
            <a:r>
              <a:rPr lang="de-DE" altLang="ja-JP" sz="2200" err="1">
                <a:latin typeface="Arial"/>
                <a:cs typeface="Arial"/>
              </a:rPr>
              <a:t>individuals</a:t>
            </a:r>
            <a:r>
              <a:rPr lang="de-DE" altLang="ja-JP" sz="2200">
                <a:latin typeface="Arial"/>
                <a:cs typeface="Arial"/>
              </a:rPr>
              <a:t> </a:t>
            </a:r>
            <a:r>
              <a:rPr lang="de-DE" altLang="ja-JP" sz="2200" err="1">
                <a:latin typeface="Arial"/>
                <a:cs typeface="Arial"/>
              </a:rPr>
              <a:t>clustered</a:t>
            </a:r>
            <a:r>
              <a:rPr lang="de-DE" altLang="ja-JP" sz="2200">
                <a:latin typeface="Arial"/>
                <a:cs typeface="Arial"/>
              </a:rPr>
              <a:t> </a:t>
            </a:r>
            <a:r>
              <a:rPr lang="de-DE" altLang="ja-JP" sz="2200" err="1">
                <a:latin typeface="Arial"/>
                <a:cs typeface="Arial"/>
              </a:rPr>
              <a:t>around</a:t>
            </a:r>
            <a:r>
              <a:rPr lang="de-DE" altLang="ja-JP" sz="2200">
                <a:latin typeface="Arial"/>
                <a:cs typeface="Arial"/>
              </a:rPr>
              <a:t> </a:t>
            </a:r>
            <a:r>
              <a:rPr lang="de-DE" altLang="ja-JP" sz="2200" err="1">
                <a:latin typeface="Arial"/>
                <a:cs typeface="Arial"/>
              </a:rPr>
              <a:t>low</a:t>
            </a:r>
            <a:r>
              <a:rPr lang="de-DE" altLang="ja-JP" sz="2200">
                <a:latin typeface="Arial"/>
                <a:cs typeface="Arial"/>
              </a:rPr>
              <a:t> </a:t>
            </a:r>
            <a:r>
              <a:rPr lang="de-DE" altLang="ja-JP" sz="2200" err="1">
                <a:latin typeface="Arial"/>
                <a:cs typeface="Arial"/>
              </a:rPr>
              <a:t>values</a:t>
            </a:r>
          </a:p>
          <a:p>
            <a:pPr marL="285750" indent="-285750">
              <a:lnSpc>
                <a:spcPct val="90000"/>
              </a:lnSpc>
              <a:spcAft>
                <a:spcPts val="1200"/>
              </a:spcAft>
              <a:buFont typeface="Arial"/>
              <a:buChar char="•"/>
            </a:pPr>
            <a:r>
              <a:rPr lang="de-DE" altLang="ja-JP" sz="2200" b="1">
                <a:latin typeface="Arial"/>
                <a:cs typeface="Arial"/>
              </a:rPr>
              <a:t> Key Insight:</a:t>
            </a:r>
            <a:r>
              <a:rPr lang="de-DE" altLang="ja-JP" sz="2200">
                <a:latin typeface="Arial"/>
                <a:cs typeface="Arial"/>
              </a:rPr>
              <a:t> Presence </a:t>
            </a:r>
            <a:r>
              <a:rPr lang="de-DE" altLang="ja-JP" sz="2200" err="1">
                <a:latin typeface="Arial"/>
                <a:cs typeface="Arial"/>
              </a:rPr>
              <a:t>of</a:t>
            </a:r>
            <a:r>
              <a:rPr lang="de-DE" altLang="ja-JP" sz="2200">
                <a:latin typeface="Arial"/>
                <a:cs typeface="Arial"/>
              </a:rPr>
              <a:t> </a:t>
            </a:r>
            <a:r>
              <a:rPr lang="de-DE" altLang="ja-JP" sz="2200" err="1">
                <a:latin typeface="Arial"/>
                <a:cs typeface="Arial"/>
              </a:rPr>
              <a:t>outliers</a:t>
            </a:r>
            <a:r>
              <a:rPr lang="de-DE" altLang="ja-JP" sz="2200">
                <a:latin typeface="Arial"/>
                <a:cs typeface="Arial"/>
              </a:rPr>
              <a:t> </a:t>
            </a:r>
            <a:r>
              <a:rPr lang="de-DE" altLang="ja-JP" sz="2200" err="1">
                <a:latin typeface="Arial"/>
                <a:cs typeface="Arial"/>
              </a:rPr>
              <a:t>with</a:t>
            </a:r>
            <a:r>
              <a:rPr lang="de-DE" altLang="ja-JP" sz="2200">
                <a:latin typeface="Arial"/>
                <a:cs typeface="Arial"/>
              </a:rPr>
              <a:t> </a:t>
            </a:r>
            <a:r>
              <a:rPr lang="de-DE" altLang="ja-JP" sz="2200" err="1">
                <a:latin typeface="Arial"/>
                <a:cs typeface="Arial"/>
              </a:rPr>
              <a:t>the</a:t>
            </a:r>
            <a:r>
              <a:rPr lang="de-DE" altLang="ja-JP" sz="2200">
                <a:latin typeface="Arial"/>
                <a:cs typeface="Arial"/>
              </a:rPr>
              <a:t> </a:t>
            </a:r>
            <a:r>
              <a:rPr lang="de-DE" altLang="ja-JP" sz="2200" err="1">
                <a:latin typeface="Arial"/>
                <a:cs typeface="Arial"/>
              </a:rPr>
              <a:t>majority</a:t>
            </a:r>
            <a:r>
              <a:rPr lang="de-DE" altLang="ja-JP" sz="2200">
                <a:latin typeface="Arial"/>
                <a:cs typeface="Arial"/>
              </a:rPr>
              <a:t> </a:t>
            </a:r>
            <a:r>
              <a:rPr lang="de-DE" altLang="ja-JP" sz="2200" err="1">
                <a:latin typeface="Arial"/>
                <a:cs typeface="Arial"/>
              </a:rPr>
              <a:t>of</a:t>
            </a:r>
            <a:r>
              <a:rPr lang="de-DE" altLang="ja-JP" sz="2200">
                <a:latin typeface="Arial"/>
                <a:cs typeface="Arial"/>
              </a:rPr>
              <a:t> </a:t>
            </a:r>
            <a:r>
              <a:rPr lang="de-DE" altLang="ja-JP" sz="2200" err="1">
                <a:latin typeface="Arial"/>
                <a:cs typeface="Arial"/>
              </a:rPr>
              <a:t>data</a:t>
            </a:r>
            <a:r>
              <a:rPr lang="de-DE" altLang="ja-JP" sz="2200">
                <a:latin typeface="Arial"/>
                <a:cs typeface="Arial"/>
              </a:rPr>
              <a:t> </a:t>
            </a:r>
            <a:r>
              <a:rPr lang="de-DE" altLang="ja-JP" sz="2200" err="1">
                <a:latin typeface="Arial"/>
                <a:cs typeface="Arial"/>
              </a:rPr>
              <a:t>points</a:t>
            </a:r>
            <a:r>
              <a:rPr lang="de-DE" altLang="ja-JP" sz="2200">
                <a:latin typeface="Arial"/>
                <a:cs typeface="Arial"/>
              </a:rPr>
              <a:t> </a:t>
            </a:r>
            <a:r>
              <a:rPr lang="de-DE" altLang="ja-JP" sz="2200" err="1">
                <a:latin typeface="Arial"/>
                <a:cs typeface="Arial"/>
              </a:rPr>
              <a:t>concentrated</a:t>
            </a:r>
            <a:r>
              <a:rPr lang="de-DE" altLang="ja-JP" sz="2200">
                <a:latin typeface="Arial"/>
                <a:cs typeface="Arial"/>
              </a:rPr>
              <a:t> in a </a:t>
            </a:r>
            <a:r>
              <a:rPr lang="de-DE" altLang="ja-JP" sz="2200" err="1">
                <a:latin typeface="Arial"/>
                <a:cs typeface="Arial"/>
              </a:rPr>
              <a:t>narrow</a:t>
            </a:r>
            <a:r>
              <a:rPr lang="de-DE" altLang="ja-JP" sz="2200">
                <a:latin typeface="Arial"/>
                <a:cs typeface="Arial"/>
              </a:rPr>
              <a:t> </a:t>
            </a:r>
            <a:r>
              <a:rPr lang="de-DE" altLang="ja-JP" sz="2200" err="1">
                <a:latin typeface="Arial"/>
                <a:cs typeface="Arial"/>
              </a:rPr>
              <a:t>range</a:t>
            </a:r>
            <a:endParaRPr lang="ja-JP" err="1"/>
          </a:p>
        </p:txBody>
      </p:sp>
    </p:spTree>
    <p:extLst>
      <p:ext uri="{BB962C8B-B14F-4D97-AF65-F5344CB8AC3E}">
        <p14:creationId xmlns:p14="http://schemas.microsoft.com/office/powerpoint/2010/main" val="136585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93212-77AA-90AF-4C84-F49E86591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747" y="238"/>
            <a:ext cx="10373410" cy="1499627"/>
          </a:xfrm>
        </p:spPr>
        <p:txBody>
          <a:bodyPr/>
          <a:lstStyle/>
          <a:p>
            <a:r>
              <a:rPr lang="ja-JP" altLang="en-US"/>
              <a:t>credit by categorical variables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A0800AF-964D-1585-5E3C-17271472D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1" name="コンテンツ プレースホルダー 5" descr="グラフ, 棒グラフ&#10;&#10;説明は自動で生成されたものです">
            <a:extLst>
              <a:ext uri="{FF2B5EF4-FFF2-40B4-BE49-F238E27FC236}">
                <a16:creationId xmlns:a16="http://schemas.microsoft.com/office/drawing/2014/main" id="{06DF7A47-B38D-EB2E-69E4-064AF3718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" r="66399"/>
          <a:stretch/>
        </p:blipFill>
        <p:spPr>
          <a:xfrm>
            <a:off x="954889" y="1417044"/>
            <a:ext cx="4183049" cy="42609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31BC10E-8084-362E-A1A7-461B648E62FE}"/>
              </a:ext>
            </a:extLst>
          </p:cNvPr>
          <p:cNvSpPr txBox="1">
            <a:spLocks/>
          </p:cNvSpPr>
          <p:nvPr/>
        </p:nvSpPr>
        <p:spPr>
          <a:xfrm>
            <a:off x="5745769" y="4100459"/>
            <a:ext cx="5275274" cy="11516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29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/>
            <a:r>
              <a:rPr lang="de-DE" sz="1800">
                <a:latin typeface="Tenorite"/>
                <a:cs typeface="Arial"/>
              </a:rPr>
              <a:t> Key Insight:</a:t>
            </a:r>
            <a:r>
              <a:rPr lang="de-DE" sz="1800" b="0">
                <a:latin typeface="Tenorite"/>
                <a:cs typeface="Arial"/>
              </a:rPr>
              <a:t> </a:t>
            </a:r>
            <a:r>
              <a:rPr lang="de-DE" sz="1800" b="0">
                <a:ea typeface="+mn-lt"/>
                <a:cs typeface="+mn-lt"/>
              </a:rPr>
              <a:t>The </a:t>
            </a:r>
            <a:r>
              <a:rPr lang="de-DE" sz="1800" b="0" err="1">
                <a:ea typeface="+mn-lt"/>
                <a:cs typeface="+mn-lt"/>
              </a:rPr>
              <a:t>average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credit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for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both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females</a:t>
            </a:r>
            <a:r>
              <a:rPr lang="de-DE" sz="1800" b="0">
                <a:ea typeface="+mn-lt"/>
                <a:cs typeface="+mn-lt"/>
              </a:rPr>
              <a:t> and </a:t>
            </a:r>
            <a:r>
              <a:rPr lang="de-DE" sz="1800" b="0" err="1">
                <a:ea typeface="+mn-lt"/>
                <a:cs typeface="+mn-lt"/>
              </a:rPr>
              <a:t>males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is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very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similar</a:t>
            </a:r>
            <a:r>
              <a:rPr lang="de-DE" sz="1800" b="0">
                <a:ea typeface="+mn-lt"/>
                <a:cs typeface="+mn-lt"/>
              </a:rPr>
              <a:t>, </a:t>
            </a:r>
            <a:r>
              <a:rPr lang="de-DE" sz="1800" b="0" err="1">
                <a:ea typeface="+mn-lt"/>
                <a:cs typeface="+mn-lt"/>
              </a:rPr>
              <a:t>with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females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slightly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leading</a:t>
            </a:r>
            <a:r>
              <a:rPr lang="de-DE" sz="1800" b="0">
                <a:ea typeface="+mn-lt"/>
                <a:cs typeface="+mn-lt"/>
              </a:rPr>
              <a:t>.</a:t>
            </a:r>
            <a:endParaRPr lang="de-DE" sz="1800" b="0">
              <a:latin typeface="Tenorite"/>
              <a:cs typeface="Arial"/>
            </a:endParaRPr>
          </a:p>
          <a:p>
            <a:pPr algn="just"/>
            <a:endParaRPr lang="de-DE" sz="1800" b="0"/>
          </a:p>
          <a:p>
            <a:pPr marL="0" indent="0" algn="just">
              <a:buNone/>
            </a:pPr>
            <a:endParaRPr lang="de-DE" sz="1800" b="0"/>
          </a:p>
          <a:p>
            <a:pPr algn="just"/>
            <a:endParaRPr lang="de-DE" sz="1800" b="0"/>
          </a:p>
        </p:txBody>
      </p:sp>
      <p:graphicFrame>
        <p:nvGraphicFramePr>
          <p:cNvPr id="22" name="Table 11">
            <a:extLst>
              <a:ext uri="{FF2B5EF4-FFF2-40B4-BE49-F238E27FC236}">
                <a16:creationId xmlns:a16="http://schemas.microsoft.com/office/drawing/2014/main" id="{5447B394-1E9A-9914-F5EB-3BA5CBAB60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1199076"/>
              </p:ext>
            </p:extLst>
          </p:nvPr>
        </p:nvGraphicFramePr>
        <p:xfrm>
          <a:off x="6266052" y="1712334"/>
          <a:ext cx="4233439" cy="226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3946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2049493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</a:tblGrid>
              <a:tr h="536297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Categories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Amount</a:t>
                      </a:r>
                      <a:endParaRPr lang="de-DE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63561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ja-JP" sz="1800">
                          <a:solidFill>
                            <a:schemeClr val="tx1"/>
                          </a:solidFill>
                        </a:rPr>
                        <a:t>170095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109245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163519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17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93212-77AA-90AF-4C84-F49E86591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543" y="-1204"/>
            <a:ext cx="10373410" cy="1499627"/>
          </a:xfrm>
        </p:spPr>
        <p:txBody>
          <a:bodyPr/>
          <a:lstStyle/>
          <a:p>
            <a:r>
              <a:rPr lang="ja-JP" altLang="en-US"/>
              <a:t>credit by categorical variables</a:t>
            </a:r>
          </a:p>
        </p:txBody>
      </p:sp>
      <p:pic>
        <p:nvPicPr>
          <p:cNvPr id="6" name="コンテンツ プレースホルダー 5" descr="グラフ, 棒グラフ&#10;&#10;説明は自動で生成されたものです">
            <a:extLst>
              <a:ext uri="{FF2B5EF4-FFF2-40B4-BE49-F238E27FC236}">
                <a16:creationId xmlns:a16="http://schemas.microsoft.com/office/drawing/2014/main" id="{263CBADF-1274-2DE0-F806-9A004CC2901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33523" r="32932"/>
          <a:stretch/>
        </p:blipFill>
        <p:spPr>
          <a:xfrm>
            <a:off x="1072035" y="1588460"/>
            <a:ext cx="4375538" cy="4468161"/>
          </a:xfrm>
          <a:ln>
            <a:solidFill>
              <a:schemeClr val="tx1"/>
            </a:solidFill>
          </a:ln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A0800AF-964D-1585-5E3C-17271472D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1EB5B059-E44B-DBE3-D04E-DF62EF28CF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735961" y="4324688"/>
            <a:ext cx="5677841" cy="206882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endParaRPr lang="de-DE" sz="1800" b="0">
              <a:latin typeface="Tenorite"/>
              <a:cs typeface="Arial"/>
            </a:endParaRPr>
          </a:p>
          <a:p>
            <a:pPr>
              <a:buFont typeface="Arial,Sans-Serif" panose="020B0604020202020204" pitchFamily="34" charset="0"/>
            </a:pPr>
            <a:r>
              <a:rPr lang="de-DE" sz="1800">
                <a:latin typeface="Tenorite"/>
                <a:cs typeface="Arial"/>
              </a:rPr>
              <a:t> Key Insight:</a:t>
            </a:r>
            <a:r>
              <a:rPr lang="de-DE" sz="1800" b="0">
                <a:latin typeface="Tenorite"/>
                <a:cs typeface="Arial"/>
              </a:rPr>
              <a:t> </a:t>
            </a:r>
            <a:r>
              <a:rPr lang="de-DE" sz="1800" b="0" err="1">
                <a:ea typeface="+mn-lt"/>
                <a:cs typeface="+mn-lt"/>
              </a:rPr>
              <a:t>Individuals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with</a:t>
            </a:r>
            <a:r>
              <a:rPr lang="de-DE" sz="1800" b="0">
                <a:ea typeface="+mn-lt"/>
                <a:cs typeface="+mn-lt"/>
              </a:rPr>
              <a:t> a Graduate School </a:t>
            </a:r>
            <a:r>
              <a:rPr lang="de-DE" sz="1800" b="0" err="1">
                <a:ea typeface="+mn-lt"/>
                <a:cs typeface="+mn-lt"/>
              </a:rPr>
              <a:t>education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have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the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highest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average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credit</a:t>
            </a:r>
            <a:r>
              <a:rPr lang="de-DE" sz="1800" b="0">
                <a:ea typeface="+mn-lt"/>
                <a:cs typeface="+mn-lt"/>
              </a:rPr>
              <a:t>. </a:t>
            </a:r>
            <a:r>
              <a:rPr lang="de-DE" sz="1800" b="0" err="1">
                <a:ea typeface="+mn-lt"/>
                <a:cs typeface="+mn-lt"/>
              </a:rPr>
              <a:t>Those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with</a:t>
            </a:r>
            <a:r>
              <a:rPr lang="de-DE" sz="1800" b="0">
                <a:ea typeface="+mn-lt"/>
                <a:cs typeface="+mn-lt"/>
              </a:rPr>
              <a:t> a High School </a:t>
            </a:r>
            <a:r>
              <a:rPr lang="de-DE" sz="1800" b="0" err="1">
                <a:ea typeface="+mn-lt"/>
                <a:cs typeface="+mn-lt"/>
              </a:rPr>
              <a:t>graduates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have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the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lowest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average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credit</a:t>
            </a:r>
            <a:r>
              <a:rPr lang="de-DE" sz="1800" b="0">
                <a:ea typeface="+mn-lt"/>
                <a:cs typeface="+mn-lt"/>
              </a:rPr>
              <a:t>.</a:t>
            </a:r>
          </a:p>
          <a:p>
            <a:endParaRPr lang="de-DE" sz="1800" b="0"/>
          </a:p>
          <a:p>
            <a:endParaRPr lang="de-DE" sz="1800" b="0"/>
          </a:p>
          <a:p>
            <a:endParaRPr lang="de-DE" sz="1800" b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828A3FB-0799-265C-5996-266C47814E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2588715"/>
              </p:ext>
            </p:extLst>
          </p:nvPr>
        </p:nvGraphicFramePr>
        <p:xfrm>
          <a:off x="6634912" y="1597791"/>
          <a:ext cx="3878733" cy="2958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4713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744020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</a:tblGrid>
              <a:tr h="379318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Categories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Amount</a:t>
                      </a:r>
                      <a:endParaRPr lang="de-DE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3104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Graduate School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212956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77381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Tenorite"/>
                        </a:rPr>
                        <a:t>University</a:t>
                      </a:r>
                      <a:endParaRPr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1226550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63725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>
                          <a:solidFill>
                            <a:schemeClr val="tx1"/>
                          </a:solidFill>
                        </a:rPr>
                        <a:t>181316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63725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High School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147071</a:t>
                      </a:r>
                    </a:p>
                  </a:txBody>
                  <a:tcPr marL="95185" marR="95185" marT="47592" marB="47592" anchor="ctr"/>
                </a:tc>
                <a:extLst>
                  <a:ext uri="{0D108BD9-81ED-4DB2-BD59-A6C34878D82A}">
                    <a16:rowId xmlns:a16="http://schemas.microsoft.com/office/drawing/2014/main" val="142323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872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93212-77AA-90AF-4C84-F49E86591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543" y="-24121"/>
            <a:ext cx="10373410" cy="1499627"/>
          </a:xfrm>
        </p:spPr>
        <p:txBody>
          <a:bodyPr/>
          <a:lstStyle/>
          <a:p>
            <a:r>
              <a:rPr lang="ja-JP" altLang="en-US"/>
              <a:t>credit by categorical variables</a:t>
            </a:r>
          </a:p>
        </p:txBody>
      </p:sp>
      <p:pic>
        <p:nvPicPr>
          <p:cNvPr id="6" name="コンテンツ プレースホルダー 5" descr="グラフ, 棒グラフ&#10;&#10;説明は自動で生成されたものです">
            <a:extLst>
              <a:ext uri="{FF2B5EF4-FFF2-40B4-BE49-F238E27FC236}">
                <a16:creationId xmlns:a16="http://schemas.microsoft.com/office/drawing/2014/main" id="{263CBADF-1274-2DE0-F806-9A004CC2901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66667"/>
          <a:stretch/>
        </p:blipFill>
        <p:spPr>
          <a:xfrm>
            <a:off x="1227394" y="1479030"/>
            <a:ext cx="4053661" cy="4295632"/>
          </a:xfrm>
          <a:ln>
            <a:solidFill>
              <a:schemeClr val="tx1"/>
            </a:solidFill>
          </a:ln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A0800AF-964D-1585-5E3C-17271472D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04C477B5-D85E-A3CF-9F41-7AA97AD038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0730" y="4377438"/>
            <a:ext cx="5160256" cy="23276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de-DE" sz="1800" b="0">
              <a:latin typeface="Tenorite"/>
              <a:cs typeface="Arial"/>
            </a:endParaRPr>
          </a:p>
          <a:p>
            <a:pPr>
              <a:buFont typeface="Arial,Sans-Serif" panose="020B0604020202020204" pitchFamily="34" charset="0"/>
            </a:pPr>
            <a:r>
              <a:rPr lang="de-DE" sz="1800">
                <a:latin typeface="Tenorite"/>
                <a:cs typeface="Arial"/>
              </a:rPr>
              <a:t> Key Insight:</a:t>
            </a:r>
            <a:r>
              <a:rPr lang="de-DE" sz="1800" b="0">
                <a:latin typeface="Tenorite"/>
                <a:cs typeface="Arial"/>
              </a:rPr>
              <a:t> </a:t>
            </a:r>
            <a:r>
              <a:rPr lang="de-DE" sz="1800" b="0" err="1">
                <a:ea typeface="+mn-lt"/>
                <a:cs typeface="+mn-lt"/>
              </a:rPr>
              <a:t>Married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individuals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have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the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highest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average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credit</a:t>
            </a:r>
            <a:r>
              <a:rPr lang="de-DE" sz="1800" b="0">
                <a:ea typeface="+mn-lt"/>
                <a:cs typeface="+mn-lt"/>
              </a:rPr>
              <a:t>. Single </a:t>
            </a:r>
            <a:r>
              <a:rPr lang="de-DE" sz="1800" b="0" err="1">
                <a:ea typeface="+mn-lt"/>
                <a:cs typeface="+mn-lt"/>
              </a:rPr>
              <a:t>individuals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have</a:t>
            </a:r>
            <a:r>
              <a:rPr lang="de-DE" sz="1800" b="0">
                <a:ea typeface="+mn-lt"/>
                <a:cs typeface="+mn-lt"/>
              </a:rPr>
              <a:t> a </a:t>
            </a:r>
            <a:r>
              <a:rPr lang="de-DE" sz="1800" b="0" err="1">
                <a:ea typeface="+mn-lt"/>
                <a:cs typeface="+mn-lt"/>
              </a:rPr>
              <a:t>moderately</a:t>
            </a:r>
            <a:r>
              <a:rPr lang="de-DE" sz="1800" b="0">
                <a:ea typeface="+mn-lt"/>
                <a:cs typeface="+mn-lt"/>
              </a:rPr>
              <a:t> high </a:t>
            </a:r>
            <a:r>
              <a:rPr lang="de-DE" sz="1800" b="0" err="1">
                <a:ea typeface="+mn-lt"/>
                <a:cs typeface="+mn-lt"/>
              </a:rPr>
              <a:t>average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credit</a:t>
            </a:r>
            <a:r>
              <a:rPr lang="de-DE" sz="1800" b="0">
                <a:ea typeface="+mn-lt"/>
                <a:cs typeface="+mn-lt"/>
              </a:rPr>
              <a:t>. </a:t>
            </a:r>
            <a:endParaRPr lang="de-DE" sz="1800" b="0">
              <a:latin typeface="Tenorite"/>
              <a:cs typeface="Arial"/>
            </a:endParaRPr>
          </a:p>
          <a:p>
            <a:endParaRPr lang="de-DE" sz="1800" b="0"/>
          </a:p>
          <a:p>
            <a:endParaRPr lang="de-DE" sz="1800" b="0"/>
          </a:p>
          <a:p>
            <a:endParaRPr lang="de-DE" sz="1800" b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E6233BF-B8C2-8F74-069F-30DE0C7132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9042208"/>
              </p:ext>
            </p:extLst>
          </p:nvPr>
        </p:nvGraphicFramePr>
        <p:xfrm>
          <a:off x="6958926" y="1713857"/>
          <a:ext cx="3465956" cy="2661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017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677939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</a:tblGrid>
              <a:tr h="482203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Categories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Amount</a:t>
                      </a:r>
                      <a:endParaRPr lang="de-DE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2197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Married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182213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90341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103077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75430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Single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>
                          <a:solidFill>
                            <a:schemeClr val="tx1"/>
                          </a:solidFill>
                        </a:rPr>
                        <a:t>156414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35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238"/>
            <a:ext cx="9524998" cy="1499627"/>
          </a:xfrm>
        </p:spPr>
        <p:txBody>
          <a:bodyPr>
            <a:normAutofit/>
          </a:bodyPr>
          <a:lstStyle/>
          <a:p>
            <a:r>
              <a:rPr lang="en-US" sz="4400" b="1">
                <a:ea typeface="+mj-lt"/>
                <a:cs typeface="+mj-lt"/>
              </a:rPr>
              <a:t>Agenda</a:t>
            </a:r>
            <a:endParaRPr lang="de-DE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1991" y="1491027"/>
            <a:ext cx="9524997" cy="452021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AutoNum type="arabicPeriod"/>
            </a:pPr>
            <a:r>
              <a:rPr lang="en-US" sz="2400">
                <a:latin typeface="Tenorite"/>
                <a:cs typeface="Arial"/>
              </a:rPr>
              <a:t>Dataset and Overview</a:t>
            </a:r>
            <a:endParaRPr lang="de-DE" sz="2400">
              <a:latin typeface="Tenorite"/>
              <a:cs typeface="Arial"/>
            </a:endParaRPr>
          </a:p>
          <a:p>
            <a:pPr marL="342900" indent="-342900">
              <a:buAutoNum type="arabicPeriod"/>
            </a:pPr>
            <a:r>
              <a:rPr lang="en-US" sz="2400">
                <a:latin typeface="Tenorite"/>
                <a:cs typeface="Arial"/>
              </a:rPr>
              <a:t>Data Cleaning and Preprocessing</a:t>
            </a:r>
          </a:p>
          <a:p>
            <a:pPr marL="342900" indent="-342900">
              <a:buAutoNum type="arabicPeriod"/>
            </a:pPr>
            <a:r>
              <a:rPr lang="en-US" sz="2400">
                <a:latin typeface="Tenorite"/>
                <a:cs typeface="Arial"/>
              </a:rPr>
              <a:t>Explorative Data Analysis</a:t>
            </a:r>
          </a:p>
          <a:p>
            <a:pPr marL="342900" indent="-342900">
              <a:buAutoNum type="arabicPeriod"/>
            </a:pPr>
            <a:r>
              <a:rPr lang="en-US" sz="2400">
                <a:latin typeface="Tenorite"/>
                <a:cs typeface="Arial"/>
              </a:rPr>
              <a:t>Model Fitting</a:t>
            </a:r>
          </a:p>
          <a:p>
            <a:pPr marL="342900" indent="-342900">
              <a:buAutoNum type="arabicPeriod"/>
            </a:pPr>
            <a:r>
              <a:rPr lang="en-US" sz="2400">
                <a:latin typeface="Tenorite"/>
                <a:cs typeface="Arial"/>
              </a:rPr>
              <a:t>Model Diagnostic</a:t>
            </a:r>
          </a:p>
          <a:p>
            <a:pPr marL="342900" indent="-342900">
              <a:buAutoNum type="arabicPeriod"/>
            </a:pPr>
            <a:r>
              <a:rPr lang="en-US" sz="2400">
                <a:latin typeface="Tenorite"/>
                <a:cs typeface="Arial"/>
              </a:rPr>
              <a:t>Conclusion</a:t>
            </a:r>
            <a:endParaRPr lang="en-US" sz="2400">
              <a:latin typeface="Tenorit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93212-77AA-90AF-4C84-F49E86591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907" y="-1204"/>
            <a:ext cx="9524998" cy="1499627"/>
          </a:xfrm>
        </p:spPr>
        <p:txBody>
          <a:bodyPr/>
          <a:lstStyle/>
          <a:p>
            <a:r>
              <a:rPr lang="ja-JP" altLang="en-US"/>
              <a:t>Average amount by categorical variables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A0800AF-964D-1585-5E3C-17271472D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コンテンツ プレースホルダー 6" descr="グラフ, 棒グラフ&#10;&#10;説明は自動で生成されたものです">
            <a:extLst>
              <a:ext uri="{FF2B5EF4-FFF2-40B4-BE49-F238E27FC236}">
                <a16:creationId xmlns:a16="http://schemas.microsoft.com/office/drawing/2014/main" id="{ED9F478C-144C-0A94-9FEE-68BD84E5815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r="66519" b="154"/>
          <a:stretch/>
        </p:blipFill>
        <p:spPr>
          <a:xfrm>
            <a:off x="927492" y="1652482"/>
            <a:ext cx="4240783" cy="4455089"/>
          </a:xfrm>
          <a:ln>
            <a:solidFill>
              <a:schemeClr val="tx1"/>
            </a:solidFill>
          </a:ln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5F7D21D8-755E-9F7B-ADCE-A3E0749EA8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76630" y="3989629"/>
            <a:ext cx="5045237" cy="225573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de-DE" sz="1800" b="0">
              <a:latin typeface="Tenorite"/>
              <a:cs typeface="Arial"/>
            </a:endParaRPr>
          </a:p>
          <a:p>
            <a:pPr>
              <a:buFont typeface="Arial,Sans-Serif" panose="020B0604020202020204" pitchFamily="34" charset="0"/>
            </a:pPr>
            <a:r>
              <a:rPr lang="de-DE" sz="1800">
                <a:latin typeface="Tenorite"/>
                <a:cs typeface="Arial"/>
              </a:rPr>
              <a:t> Key Insight:</a:t>
            </a:r>
            <a:r>
              <a:rPr lang="de-DE" sz="1800" b="0">
                <a:latin typeface="Tenorite"/>
                <a:cs typeface="Arial"/>
              </a:rPr>
              <a:t> </a:t>
            </a:r>
            <a:r>
              <a:rPr lang="de-DE" sz="1800" b="0">
                <a:ea typeface="+mn-lt"/>
                <a:cs typeface="+mn-lt"/>
              </a:rPr>
              <a:t>The </a:t>
            </a:r>
            <a:r>
              <a:rPr lang="de-DE" sz="1800" b="0" err="1">
                <a:ea typeface="+mn-lt"/>
                <a:cs typeface="+mn-lt"/>
              </a:rPr>
              <a:t>average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amount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is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slightly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higher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for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males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compared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to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females</a:t>
            </a:r>
            <a:r>
              <a:rPr lang="de-DE" sz="1800" b="0">
                <a:ea typeface="+mn-lt"/>
                <a:cs typeface="+mn-lt"/>
              </a:rPr>
              <a:t>.</a:t>
            </a:r>
            <a:endParaRPr lang="de-DE" sz="1800" b="0">
              <a:latin typeface="Tenorite"/>
              <a:cs typeface="Arial"/>
            </a:endParaRPr>
          </a:p>
          <a:p>
            <a:endParaRPr lang="de-DE" sz="1800" b="0"/>
          </a:p>
          <a:p>
            <a:endParaRPr lang="de-DE" sz="1800" b="0"/>
          </a:p>
          <a:p>
            <a:endParaRPr lang="de-DE" sz="1800" b="0"/>
          </a:p>
        </p:txBody>
      </p:sp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B1BAD89C-01F6-0796-338B-E0E7610059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1630063"/>
              </p:ext>
            </p:extLst>
          </p:nvPr>
        </p:nvGraphicFramePr>
        <p:xfrm>
          <a:off x="6204856" y="1722364"/>
          <a:ext cx="4233439" cy="226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3946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2049493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</a:tblGrid>
              <a:tr h="536297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Categories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Amount</a:t>
                      </a:r>
                      <a:endParaRPr lang="de-DE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63561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ja-JP" sz="1800">
                          <a:solidFill>
                            <a:schemeClr val="tx1"/>
                          </a:solidFill>
                        </a:rPr>
                        <a:t>43650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109245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47000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54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93212-77AA-90AF-4C84-F49E86591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020" y="-1204"/>
            <a:ext cx="9524998" cy="1499627"/>
          </a:xfrm>
        </p:spPr>
        <p:txBody>
          <a:bodyPr/>
          <a:lstStyle/>
          <a:p>
            <a:r>
              <a:rPr lang="ja-JP" altLang="en-US"/>
              <a:t>Average amount by categorical variables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A0800AF-964D-1585-5E3C-17271472D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コンテンツ プレースホルダー 6" descr="グラフ, 棒グラフ&#10;&#10;説明は自動で生成されたものです">
            <a:extLst>
              <a:ext uri="{FF2B5EF4-FFF2-40B4-BE49-F238E27FC236}">
                <a16:creationId xmlns:a16="http://schemas.microsoft.com/office/drawing/2014/main" id="{ED9F478C-144C-0A94-9FEE-68BD84E5815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33333" r="33025" b="245"/>
          <a:stretch/>
        </p:blipFill>
        <p:spPr>
          <a:xfrm>
            <a:off x="1229416" y="1602453"/>
            <a:ext cx="3898417" cy="4458974"/>
          </a:xfrm>
          <a:ln>
            <a:solidFill>
              <a:schemeClr val="tx1"/>
            </a:solidFill>
          </a:ln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706E044C-716C-BC3B-1D9D-EDC04532654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65698" y="4664032"/>
            <a:ext cx="5749727" cy="227011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de-DE" sz="1800" b="0">
              <a:latin typeface="Tenorite"/>
              <a:cs typeface="Arial"/>
            </a:endParaRPr>
          </a:p>
          <a:p>
            <a:pPr>
              <a:buFont typeface="Arial,Sans-Serif" panose="020B0604020202020204" pitchFamily="34" charset="0"/>
            </a:pPr>
            <a:r>
              <a:rPr lang="de-DE" sz="1800">
                <a:latin typeface="Tenorite"/>
                <a:cs typeface="Arial"/>
              </a:rPr>
              <a:t> Key Insight:</a:t>
            </a:r>
            <a:r>
              <a:rPr lang="de-DE" sz="1800" b="0">
                <a:latin typeface="Tenorite"/>
                <a:cs typeface="Arial"/>
              </a:rPr>
              <a:t> </a:t>
            </a:r>
            <a:r>
              <a:rPr lang="de-DE" sz="1800" b="0">
                <a:ea typeface="+mn-lt"/>
                <a:cs typeface="+mn-lt"/>
              </a:rPr>
              <a:t>“</a:t>
            </a:r>
            <a:r>
              <a:rPr lang="de-DE" sz="1800" b="0" err="1">
                <a:ea typeface="+mn-lt"/>
                <a:cs typeface="+mn-lt"/>
              </a:rPr>
              <a:t>Others</a:t>
            </a:r>
            <a:r>
              <a:rPr lang="de-DE" sz="1800" b="0">
                <a:ea typeface="+mn-lt"/>
                <a:cs typeface="+mn-lt"/>
              </a:rPr>
              <a:t>” </a:t>
            </a:r>
            <a:r>
              <a:rPr lang="de-DE" sz="1800" b="0" err="1">
                <a:ea typeface="+mn-lt"/>
                <a:cs typeface="+mn-lt"/>
              </a:rPr>
              <a:t>category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leads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with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the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highest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average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amount</a:t>
            </a:r>
            <a:r>
              <a:rPr lang="de-DE" sz="1800" b="0">
                <a:ea typeface="+mn-lt"/>
                <a:cs typeface="+mn-lt"/>
              </a:rPr>
              <a:t>. Graduate School and University </a:t>
            </a:r>
            <a:r>
              <a:rPr lang="de-DE" sz="1800" b="0" err="1">
                <a:ea typeface="+mn-lt"/>
                <a:cs typeface="+mn-lt"/>
              </a:rPr>
              <a:t>categories</a:t>
            </a:r>
            <a:r>
              <a:rPr lang="de-DE" sz="1800" b="0">
                <a:ea typeface="+mn-lt"/>
                <a:cs typeface="+mn-lt"/>
              </a:rPr>
              <a:t> follow, </a:t>
            </a:r>
            <a:r>
              <a:rPr lang="de-DE" sz="1800" b="0" err="1">
                <a:ea typeface="+mn-lt"/>
                <a:cs typeface="+mn-lt"/>
              </a:rPr>
              <a:t>with</a:t>
            </a:r>
            <a:r>
              <a:rPr lang="de-DE" sz="1800" b="0">
                <a:ea typeface="+mn-lt"/>
                <a:cs typeface="+mn-lt"/>
              </a:rPr>
              <a:t> High School </a:t>
            </a:r>
            <a:r>
              <a:rPr lang="de-DE" sz="1800" b="0" err="1">
                <a:ea typeface="+mn-lt"/>
                <a:cs typeface="+mn-lt"/>
              </a:rPr>
              <a:t>having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the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lowest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average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amount</a:t>
            </a:r>
            <a:r>
              <a:rPr lang="de-DE" sz="1800" b="0">
                <a:ea typeface="+mn-lt"/>
                <a:cs typeface="+mn-lt"/>
              </a:rPr>
              <a:t>.</a:t>
            </a:r>
            <a:endParaRPr lang="de-DE" sz="1800" b="0">
              <a:latin typeface="Tenorite"/>
              <a:cs typeface="Arial"/>
            </a:endParaRPr>
          </a:p>
          <a:p>
            <a:endParaRPr lang="de-DE" sz="1800" b="0"/>
          </a:p>
          <a:p>
            <a:endParaRPr lang="de-DE" sz="1800" b="0"/>
          </a:p>
          <a:p>
            <a:endParaRPr lang="de-DE" sz="1800" b="0"/>
          </a:p>
        </p:txBody>
      </p:sp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C1EB0A9B-FD66-BCFF-2136-287BABF2EC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9069396"/>
              </p:ext>
            </p:extLst>
          </p:nvPr>
        </p:nvGraphicFramePr>
        <p:xfrm>
          <a:off x="6201974" y="1804274"/>
          <a:ext cx="3878733" cy="2958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4713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744020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</a:tblGrid>
              <a:tr h="379318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Categories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Amount</a:t>
                      </a:r>
                      <a:endParaRPr lang="de-DE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3104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Graduate School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43969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77381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ja-JP" sz="1800" b="0" i="0" u="none" strike="noStrike" noProof="0">
                          <a:solidFill>
                            <a:schemeClr val="tx1"/>
                          </a:solidFill>
                          <a:latin typeface="Tenorite"/>
                        </a:rPr>
                        <a:t>High School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40984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63725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>
                          <a:solidFill>
                            <a:schemeClr val="tx1"/>
                          </a:solidFill>
                        </a:rPr>
                        <a:t>57085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63725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Tenorite"/>
                        </a:rPr>
                        <a:t>University</a:t>
                      </a:r>
                      <a:endParaRPr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46736</a:t>
                      </a:r>
                    </a:p>
                  </a:txBody>
                  <a:tcPr marL="95185" marR="95185" marT="47592" marB="47592" anchor="ctr"/>
                </a:tc>
                <a:extLst>
                  <a:ext uri="{0D108BD9-81ED-4DB2-BD59-A6C34878D82A}">
                    <a16:rowId xmlns:a16="http://schemas.microsoft.com/office/drawing/2014/main" val="142323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72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93212-77AA-90AF-4C84-F49E86591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972" y="238"/>
            <a:ext cx="9524998" cy="1499627"/>
          </a:xfrm>
        </p:spPr>
        <p:txBody>
          <a:bodyPr/>
          <a:lstStyle/>
          <a:p>
            <a:r>
              <a:rPr lang="ja-JP" altLang="en-US"/>
              <a:t>Average amount by categorical variables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A0800AF-964D-1585-5E3C-17271472D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コンテンツ プレースホルダー 6" descr="グラフ, 棒グラフ&#10;&#10;説明は自動で生成されたものです">
            <a:extLst>
              <a:ext uri="{FF2B5EF4-FFF2-40B4-BE49-F238E27FC236}">
                <a16:creationId xmlns:a16="http://schemas.microsoft.com/office/drawing/2014/main" id="{ED9F478C-144C-0A94-9FEE-68BD84E5815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66515" t="201" r="152" b="135"/>
          <a:stretch/>
        </p:blipFill>
        <p:spPr>
          <a:xfrm>
            <a:off x="1108304" y="1498899"/>
            <a:ext cx="3881351" cy="4204368"/>
          </a:xfrm>
          <a:ln>
            <a:solidFill>
              <a:schemeClr val="tx1"/>
            </a:solidFill>
          </a:ln>
        </p:spPr>
      </p:pic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FFF9BFCB-714C-1AC2-5BBD-69F7A4D00B2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35656" y="4138544"/>
            <a:ext cx="5347162" cy="239950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just"/>
            <a:endParaRPr lang="de-DE" sz="1800" b="0">
              <a:latin typeface="Tenorite"/>
              <a:cs typeface="Arial"/>
            </a:endParaRPr>
          </a:p>
          <a:p>
            <a:pPr algn="just">
              <a:buFont typeface="Arial,Sans-Serif" panose="020B0604020202020204" pitchFamily="34" charset="0"/>
            </a:pPr>
            <a:r>
              <a:rPr lang="de-DE" sz="1800">
                <a:latin typeface="Tenorite"/>
                <a:cs typeface="Arial"/>
              </a:rPr>
              <a:t> Key Insight:</a:t>
            </a:r>
            <a:r>
              <a:rPr lang="de-DE" sz="1800" b="0">
                <a:latin typeface="Tenorite"/>
                <a:cs typeface="Arial"/>
              </a:rPr>
              <a:t> </a:t>
            </a:r>
            <a:r>
              <a:rPr lang="de-DE" sz="1800" b="0" err="1">
                <a:ea typeface="+mn-lt"/>
                <a:cs typeface="+mn-lt"/>
              </a:rPr>
              <a:t>Married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individuals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have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the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highest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average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amount</a:t>
            </a:r>
            <a:r>
              <a:rPr lang="de-DE" sz="1800" b="0">
                <a:ea typeface="+mn-lt"/>
                <a:cs typeface="+mn-lt"/>
              </a:rPr>
              <a:t>, </a:t>
            </a:r>
            <a:r>
              <a:rPr lang="de-DE" sz="1800" b="0" err="1">
                <a:ea typeface="+mn-lt"/>
                <a:cs typeface="+mn-lt"/>
              </a:rPr>
              <a:t>similar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to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their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credit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pattern</a:t>
            </a:r>
            <a:r>
              <a:rPr lang="de-DE" sz="1800" b="0">
                <a:ea typeface="+mn-lt"/>
                <a:cs typeface="+mn-lt"/>
              </a:rPr>
              <a:t>. Single </a:t>
            </a:r>
            <a:r>
              <a:rPr lang="de-DE" sz="1800" b="0" err="1">
                <a:ea typeface="+mn-lt"/>
                <a:cs typeface="+mn-lt"/>
              </a:rPr>
              <a:t>individuals</a:t>
            </a:r>
            <a:r>
              <a:rPr lang="de-DE" sz="1800" b="0">
                <a:ea typeface="+mn-lt"/>
                <a:cs typeface="+mn-lt"/>
              </a:rPr>
              <a:t> also </a:t>
            </a:r>
            <a:r>
              <a:rPr lang="de-DE" sz="1800" b="0" err="1">
                <a:ea typeface="+mn-lt"/>
                <a:cs typeface="+mn-lt"/>
              </a:rPr>
              <a:t>have</a:t>
            </a:r>
            <a:r>
              <a:rPr lang="de-DE" sz="1800" b="0">
                <a:ea typeface="+mn-lt"/>
                <a:cs typeface="+mn-lt"/>
              </a:rPr>
              <a:t> a high </a:t>
            </a:r>
            <a:r>
              <a:rPr lang="de-DE" sz="1800" b="0" err="1">
                <a:ea typeface="+mn-lt"/>
                <a:cs typeface="+mn-lt"/>
              </a:rPr>
              <a:t>average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amount</a:t>
            </a:r>
            <a:r>
              <a:rPr lang="de-DE" sz="1800" b="0">
                <a:ea typeface="+mn-lt"/>
                <a:cs typeface="+mn-lt"/>
              </a:rPr>
              <a:t>, but </a:t>
            </a:r>
            <a:r>
              <a:rPr lang="de-DE" sz="1800" b="0" err="1">
                <a:ea typeface="+mn-lt"/>
                <a:cs typeface="+mn-lt"/>
              </a:rPr>
              <a:t>less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than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married</a:t>
            </a:r>
            <a:r>
              <a:rPr lang="de-DE" sz="1800" b="0">
                <a:ea typeface="+mn-lt"/>
                <a:cs typeface="+mn-lt"/>
              </a:rPr>
              <a:t> </a:t>
            </a:r>
            <a:r>
              <a:rPr lang="de-DE" sz="1800" b="0" err="1">
                <a:ea typeface="+mn-lt"/>
                <a:cs typeface="+mn-lt"/>
              </a:rPr>
              <a:t>individuals</a:t>
            </a:r>
            <a:r>
              <a:rPr lang="de-DE" sz="1800" b="0">
                <a:ea typeface="+mn-lt"/>
                <a:cs typeface="+mn-lt"/>
              </a:rPr>
              <a:t>.</a:t>
            </a:r>
            <a:endParaRPr lang="de-DE" sz="1800" b="0">
              <a:latin typeface="Tenorite"/>
              <a:cs typeface="Arial"/>
            </a:endParaRPr>
          </a:p>
          <a:p>
            <a:pPr algn="just"/>
            <a:endParaRPr lang="de-DE" sz="1800" b="0"/>
          </a:p>
          <a:p>
            <a:pPr algn="just"/>
            <a:endParaRPr lang="de-DE" sz="1800" b="0"/>
          </a:p>
          <a:p>
            <a:pPr algn="just"/>
            <a:endParaRPr lang="de-DE" sz="1800" b="0"/>
          </a:p>
        </p:txBody>
      </p:sp>
      <p:graphicFrame>
        <p:nvGraphicFramePr>
          <p:cNvPr id="13" name="Table 11">
            <a:extLst>
              <a:ext uri="{FF2B5EF4-FFF2-40B4-BE49-F238E27FC236}">
                <a16:creationId xmlns:a16="http://schemas.microsoft.com/office/drawing/2014/main" id="{73E4CF11-5D71-B772-6CA6-6D60B752C5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5317657"/>
              </p:ext>
            </p:extLst>
          </p:nvPr>
        </p:nvGraphicFramePr>
        <p:xfrm>
          <a:off x="6789247" y="1501082"/>
          <a:ext cx="3465956" cy="2672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017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677939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</a:tblGrid>
              <a:tr h="492721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Categories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Amount</a:t>
                      </a:r>
                      <a:endParaRPr lang="de-DE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2197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Married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46770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90341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ja-JP" sz="1800">
                          <a:solidFill>
                            <a:schemeClr val="tx1"/>
                          </a:solidFill>
                        </a:rPr>
                        <a:t>32572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75430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Single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ja-JP" sz="1800">
                          <a:solidFill>
                            <a:schemeClr val="tx1"/>
                          </a:solidFill>
                        </a:rPr>
                        <a:t>43783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365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EBA40B-E212-6BFB-F64D-5C904F485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719" y="-1204"/>
            <a:ext cx="9524998" cy="1499627"/>
          </a:xfrm>
        </p:spPr>
        <p:txBody>
          <a:bodyPr/>
          <a:lstStyle/>
          <a:p>
            <a:r>
              <a:rPr lang="ja-JP" altLang="en-US"/>
              <a:t>Summary of Eda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B73513-3314-033C-A96C-31DE61C11D3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5242" y="2022250"/>
            <a:ext cx="10381733" cy="40983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altLang="ja-JP" sz="2400">
                <a:ea typeface="+mn-lt"/>
                <a:cs typeface="+mn-lt"/>
              </a:rPr>
              <a:t>The</a:t>
            </a:r>
            <a:r>
              <a:rPr lang="ja-JP" altLang="en-US" sz="2400">
                <a:ea typeface="+mn-lt"/>
                <a:cs typeface="+mn-lt"/>
              </a:rPr>
              <a:t> data </a:t>
            </a:r>
            <a:r>
              <a:rPr lang="en-US" altLang="ja-JP" sz="2400">
                <a:ea typeface="+mn-lt"/>
                <a:cs typeface="+mn-lt"/>
              </a:rPr>
              <a:t>s</a:t>
            </a:r>
            <a:r>
              <a:rPr lang="ja-JP" sz="2400">
                <a:ea typeface="+mn-lt"/>
                <a:cs typeface="+mn-lt"/>
              </a:rPr>
              <a:t>how</a:t>
            </a:r>
            <a:r>
              <a:rPr lang="en-US" altLang="ja-JP" sz="2400">
                <a:ea typeface="+mn-lt"/>
                <a:cs typeface="+mn-lt"/>
              </a:rPr>
              <a:t>s</a:t>
            </a:r>
            <a:r>
              <a:rPr lang="ja-JP" altLang="en-US" sz="2400">
                <a:ea typeface="+mn-lt"/>
                <a:cs typeface="+mn-lt"/>
              </a:rPr>
              <a:t> </a:t>
            </a:r>
            <a:r>
              <a:rPr lang="ja-JP" sz="2400">
                <a:ea typeface="+mn-lt"/>
                <a:cs typeface="+mn-lt"/>
              </a:rPr>
              <a:t>trends</a:t>
            </a:r>
            <a:r>
              <a:rPr lang="ja-JP" altLang="en-US" sz="2400">
                <a:ea typeface="+mn-lt"/>
                <a:cs typeface="+mn-lt"/>
              </a:rPr>
              <a:t> </a:t>
            </a:r>
            <a:r>
              <a:rPr lang="en-US" altLang="en-US" sz="2400">
                <a:ea typeface="+mn-lt"/>
                <a:cs typeface="+mn-lt"/>
              </a:rPr>
              <a:t>of</a:t>
            </a:r>
            <a:r>
              <a:rPr lang="ja-JP" sz="2400">
                <a:ea typeface="+mn-lt"/>
                <a:cs typeface="+mn-lt"/>
              </a:rPr>
              <a:t> a higher representation of females and a predominance of individuals with higher educational qualifications.</a:t>
            </a:r>
          </a:p>
          <a:p>
            <a:pPr marL="457200" indent="-457200">
              <a:buAutoNum type="arabicPeriod"/>
            </a:pPr>
            <a:r>
              <a:rPr lang="en-US" altLang="ja-JP" sz="2400"/>
              <a:t>Married individuals have higher credit and account balance.</a:t>
            </a:r>
            <a:endParaRPr lang="ja-JP" sz="2400"/>
          </a:p>
          <a:p>
            <a:pPr marL="457200" indent="-457200">
              <a:buAutoNum type="arabicPeriod"/>
            </a:pPr>
            <a:r>
              <a:rPr lang="en-US" altLang="ja-JP" sz="2400"/>
              <a:t>Distributions of continuous variables are highly skewed to lower values with the outliers having significantly larger figures.</a:t>
            </a:r>
          </a:p>
          <a:p>
            <a:pPr marL="457200" indent="-457200">
              <a:buAutoNum type="arabicPeriod"/>
            </a:pPr>
            <a:endParaRPr lang="ja-JP" altLang="en-US" sz="180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6D99C84-5D1A-92A7-C577-B6BE2DDFB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1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865" y="1775208"/>
            <a:ext cx="5012267" cy="1653792"/>
          </a:xfrm>
        </p:spPr>
        <p:txBody>
          <a:bodyPr/>
          <a:lstStyle/>
          <a:p>
            <a:r>
              <a:rPr lang="en-US"/>
              <a:t>Model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EA7D4-8B96-5A0E-252E-6B8E8B1CF1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62189" y="3199323"/>
            <a:ext cx="4896677" cy="2309726"/>
          </a:xfrm>
        </p:spPr>
        <p:txBody>
          <a:bodyPr/>
          <a:lstStyle/>
          <a:p>
            <a:r>
              <a:rPr lang="en-US" noProof="1"/>
              <a:t>K-means, DBScan</a:t>
            </a:r>
          </a:p>
        </p:txBody>
      </p:sp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-1552"/>
            <a:ext cx="10363201" cy="1629601"/>
          </a:xfrm>
        </p:spPr>
        <p:txBody>
          <a:bodyPr/>
          <a:lstStyle/>
          <a:p>
            <a:r>
              <a:rPr lang="en-US" err="1"/>
              <a:t>mODEL</a:t>
            </a:r>
            <a:r>
              <a:rPr lang="en-US"/>
              <a:t>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626927"/>
            <a:ext cx="4992709" cy="3747180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noProof="1"/>
              <a:t>K-Means Clustering</a:t>
            </a:r>
          </a:p>
          <a:p>
            <a:pPr algn="just"/>
            <a:r>
              <a:rPr lang="en-IN"/>
              <a:t>The K-means algorithm clusters data into a predefined number of groups (k) by iteratively adjusting cluster positions based on the nearest observations until the desired result is achieved.</a:t>
            </a:r>
          </a:p>
          <a:p>
            <a:pPr algn="just"/>
            <a:r>
              <a:rPr lang="en-IN"/>
              <a:t>It is only applicable to continuous data due to the limitations of Euclidean distance for categorical data.</a:t>
            </a:r>
            <a:endParaRPr lang="en-US" u="sng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8C656C-1BD3-6ACD-D858-3CB470916CF3}"/>
              </a:ext>
            </a:extLst>
          </p:cNvPr>
          <p:cNvSpPr txBox="1">
            <a:spLocks/>
          </p:cNvSpPr>
          <p:nvPr/>
        </p:nvSpPr>
        <p:spPr>
          <a:xfrm>
            <a:off x="6095999" y="1628049"/>
            <a:ext cx="4992709" cy="37471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noProof="1"/>
              <a:t>DB-Scan</a:t>
            </a:r>
          </a:p>
          <a:p>
            <a:pPr algn="just"/>
            <a:r>
              <a:rPr lang="en-IN"/>
              <a:t>DBSCAN clusters data by identifying regions with a certain density and effectively handles arbitrary shapes in noisy spatial datasets.</a:t>
            </a:r>
          </a:p>
          <a:p>
            <a:pPr algn="just"/>
            <a:r>
              <a:rPr lang="en-IN"/>
              <a:t>It requires specifying an </a:t>
            </a:r>
            <a:r>
              <a:rPr lang="el-GR"/>
              <a:t>ϵ-</a:t>
            </a:r>
            <a:r>
              <a:rPr lang="en-IN"/>
              <a:t>neighbourhood (radius) and the minimum number of core points within that radius to initiate cluster formation.</a:t>
            </a:r>
          </a:p>
          <a:p>
            <a:pPr algn="just"/>
            <a:r>
              <a:rPr lang="en-IN"/>
              <a:t>Clusters expand by including border points until no more data points can be added, and the process repeats until all points are clustered.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u="sng" noProof="1"/>
          </a:p>
        </p:txBody>
      </p:sp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-1552"/>
            <a:ext cx="10363201" cy="1629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baseline="0">
                <a:latin typeface="+mj-lt"/>
                <a:ea typeface="+mj-ea"/>
                <a:cs typeface="+mj-cs"/>
              </a:rPr>
              <a:t>K-Means clustering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0D0C83-368C-6F5D-4FEF-071DE99C9A11}"/>
              </a:ext>
            </a:extLst>
          </p:cNvPr>
          <p:cNvSpPr txBox="1"/>
          <p:nvPr/>
        </p:nvSpPr>
        <p:spPr>
          <a:xfrm>
            <a:off x="914399" y="2022250"/>
            <a:ext cx="4992709" cy="3747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u="sng"/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sz="1700" u="none"/>
              <a:t>We use continuous data for K-means clustering, creating two models: one with Average Amount and Average Previous Repayments to represent customer financial behavior directly.</a:t>
            </a: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sz="1700" u="none"/>
              <a:t>Including features like age and credit is avoided to reduce noise, as these can be influenced by external factors unrelated to spending and repayment behaviors.</a:t>
            </a: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sz="1700" u="none"/>
              <a:t>The second model uses all continuous variables, excluding Average Amount and Average Previous Repayments, applying PCA to reduce dimensions while preserving information</a:t>
            </a:r>
          </a:p>
        </p:txBody>
      </p:sp>
      <p:pic>
        <p:nvPicPr>
          <p:cNvPr id="1026" name="Picture 2" descr="A graph showing a number of colored dots&#10;&#10;Description automatically generated">
            <a:extLst>
              <a:ext uri="{FF2B5EF4-FFF2-40B4-BE49-F238E27FC236}">
                <a16:creationId xmlns:a16="http://schemas.microsoft.com/office/drawing/2014/main" id="{AB299250-2875-27C7-6611-A1986068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1452" y="1826344"/>
            <a:ext cx="4626148" cy="37471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6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-1552"/>
            <a:ext cx="10363201" cy="1629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baseline="0">
                <a:latin typeface="+mj-lt"/>
                <a:ea typeface="+mj-ea"/>
                <a:cs typeface="+mj-cs"/>
              </a:rPr>
              <a:t>K-Means clustering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0D0C83-368C-6F5D-4FEF-071DE99C9A11}"/>
              </a:ext>
            </a:extLst>
          </p:cNvPr>
          <p:cNvSpPr txBox="1"/>
          <p:nvPr/>
        </p:nvSpPr>
        <p:spPr>
          <a:xfrm>
            <a:off x="914399" y="1934063"/>
            <a:ext cx="4992709" cy="3747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u="sng"/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700" u="none"/>
              <a:t>We use Robust scaler as the main standardizer across our findings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700" u="none"/>
              <a:t>The optimal number of clusters is determined using the elbow score, with three being optimal for two features.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700" u="none"/>
              <a:t>The silhouette score measures clustering quality, ranging from -1 to 1, with higher scores indicating better cluster separation.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700" u="none"/>
              <a:t>Based on the silhouette score, the clusters are optimal, with Cluster 0 showing the highest density and consistency compared to Clusters 1 and 2.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700" u="none"/>
          </a:p>
          <a:p>
            <a:pPr marL="228600" indent="-228600" algn="just">
              <a:buFont typeface="Arial" panose="020B0604020202020204" pitchFamily="34" charset="0"/>
              <a:buChar char="•"/>
            </a:pPr>
            <a:endParaRPr lang="en-US" sz="1700" u="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B9097C9-A2DA-E550-F9F5-18A1D4F48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236" y="1932303"/>
            <a:ext cx="3882236" cy="30779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72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02" y="1799399"/>
            <a:ext cx="2464525" cy="1629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baseline="0">
                <a:latin typeface="+mj-lt"/>
                <a:ea typeface="+mj-ea"/>
                <a:cs typeface="+mj-cs"/>
              </a:rPr>
              <a:t>K-Means clustering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FCAA1-5D24-EDFA-4FAB-E1F464A2FCAB}"/>
              </a:ext>
            </a:extLst>
          </p:cNvPr>
          <p:cNvSpPr txBox="1"/>
          <p:nvPr/>
        </p:nvSpPr>
        <p:spPr>
          <a:xfrm>
            <a:off x="313202" y="2993510"/>
            <a:ext cx="2525792" cy="43549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u="sng"/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IN" sz="1700" u="none"/>
              <a:t>Pair -Plotting results without PCA</a:t>
            </a:r>
            <a:endParaRPr lang="en-US" sz="1700" u="non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8EDA7BA-8E73-91A5-57F4-1FF645510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994" y="0"/>
            <a:ext cx="9353006" cy="686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35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659" y="19286"/>
            <a:ext cx="10363201" cy="1629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baseline="0">
                <a:latin typeface="+mj-lt"/>
                <a:ea typeface="+mj-ea"/>
                <a:cs typeface="+mj-cs"/>
              </a:rPr>
              <a:t>K-Means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FCAA1-5D24-EDFA-4FAB-E1F464A2FCAB}"/>
              </a:ext>
            </a:extLst>
          </p:cNvPr>
          <p:cNvSpPr txBox="1"/>
          <p:nvPr/>
        </p:nvSpPr>
        <p:spPr>
          <a:xfrm>
            <a:off x="1733659" y="1104512"/>
            <a:ext cx="4746171" cy="362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u="sng"/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IN" sz="1700" u="none"/>
              <a:t>Plotting results with two features, without PCA</a:t>
            </a:r>
            <a:endParaRPr lang="en-US" sz="1700" u="non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223ACF1-B976-B59F-2FF2-C78471E98A38}"/>
              </a:ext>
            </a:extLst>
          </p:cNvPr>
          <p:cNvSpPr txBox="1"/>
          <p:nvPr/>
        </p:nvSpPr>
        <p:spPr>
          <a:xfrm>
            <a:off x="1732268" y="1467553"/>
            <a:ext cx="10273094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>
                <a:latin typeface="Tenorite"/>
                <a:cs typeface="Times New Roman"/>
              </a:rPr>
              <a:t>1.     </a:t>
            </a:r>
            <a:r>
              <a:rPr lang="en-US" sz="1600" b="1">
                <a:latin typeface="Tenorite"/>
                <a:cs typeface="Times New Roman"/>
              </a:rPr>
              <a:t>Clusters Based on Age:</a:t>
            </a:r>
            <a:endParaRPr lang="en-US" sz="1600"/>
          </a:p>
          <a:p>
            <a:pPr lvl="1" algn="just">
              <a:buFont typeface="Calibri"/>
              <a:buChar char="-"/>
            </a:pPr>
            <a:r>
              <a:rPr lang="en-US" sz="1600">
                <a:latin typeface="Tenorite"/>
                <a:cs typeface="Times New Roman"/>
              </a:rPr>
              <a:t>No clear clustering; clusters are overlapping.</a:t>
            </a:r>
          </a:p>
          <a:p>
            <a:pPr lvl="1" algn="just">
              <a:buFont typeface="Calibri"/>
              <a:buChar char="-"/>
            </a:pPr>
            <a:endParaRPr lang="en-US" sz="1600">
              <a:latin typeface="Tenorite"/>
              <a:cs typeface="Times New Roman"/>
            </a:endParaRPr>
          </a:p>
          <a:p>
            <a:pPr indent="-228600" algn="just"/>
            <a:r>
              <a:rPr lang="en-US" sz="1600">
                <a:latin typeface="Tenorite"/>
                <a:cs typeface="Times New Roman"/>
              </a:rPr>
              <a:t>2.     </a:t>
            </a:r>
            <a:r>
              <a:rPr lang="en-US" sz="1600" b="1">
                <a:latin typeface="Tenorite"/>
                <a:cs typeface="Times New Roman"/>
              </a:rPr>
              <a:t>Credit:</a:t>
            </a:r>
            <a:endParaRPr lang="en-US" sz="1600">
              <a:latin typeface="Tenorite"/>
              <a:cs typeface="Times New Roman"/>
            </a:endParaRPr>
          </a:p>
          <a:p>
            <a:pPr lvl="1" algn="just">
              <a:buFont typeface="Calibri"/>
              <a:buChar char="-"/>
            </a:pPr>
            <a:r>
              <a:rPr lang="en-US" sz="1600">
                <a:latin typeface="Tenorite"/>
                <a:cs typeface="Times New Roman"/>
              </a:rPr>
              <a:t>Better separation observed in credit-related features.</a:t>
            </a:r>
            <a:endParaRPr lang="en-US"/>
          </a:p>
          <a:p>
            <a:pPr lvl="1" algn="just">
              <a:buFont typeface="Calibri"/>
              <a:buChar char="-"/>
            </a:pPr>
            <a:r>
              <a:rPr lang="en-US" sz="1600" b="1">
                <a:latin typeface="Tenorite"/>
                <a:cs typeface="Times New Roman"/>
              </a:rPr>
              <a:t>Credit vs. Average Amount:</a:t>
            </a:r>
            <a:endParaRPr lang="en-US"/>
          </a:p>
          <a:p>
            <a:pPr marL="1200150" lvl="2" indent="-285750" algn="just">
              <a:buFont typeface="Calibri"/>
              <a:buChar char="-"/>
            </a:pPr>
            <a:r>
              <a:rPr lang="en-US" sz="1600">
                <a:latin typeface="Tenorite"/>
                <a:cs typeface="Times New Roman"/>
              </a:rPr>
              <a:t>Cluster 2 is the most dominant.</a:t>
            </a:r>
            <a:endParaRPr lang="en-US"/>
          </a:p>
          <a:p>
            <a:pPr marL="628650" lvl="1" indent="-171450" algn="just">
              <a:buFont typeface="Calibri"/>
              <a:buChar char="-"/>
            </a:pPr>
            <a:r>
              <a:rPr lang="en-US" sz="1600" b="1">
                <a:latin typeface="Tenorite"/>
                <a:cs typeface="Times New Roman"/>
              </a:rPr>
              <a:t>Credit vs. Average Previous Repayments:</a:t>
            </a:r>
            <a:endParaRPr lang="en-US"/>
          </a:p>
          <a:p>
            <a:pPr lvl="2" algn="just">
              <a:buFont typeface="Calibri"/>
              <a:buChar char="-"/>
            </a:pPr>
            <a:r>
              <a:rPr lang="en-US" sz="1600">
                <a:latin typeface="Tenorite"/>
                <a:cs typeface="Times New Roman"/>
              </a:rPr>
              <a:t>Cluster 1 is the most dominant.</a:t>
            </a:r>
          </a:p>
          <a:p>
            <a:pPr marL="457200" indent="-228600" algn="just"/>
            <a:r>
              <a:rPr lang="en-US" sz="1600">
                <a:latin typeface="Tenorite"/>
                <a:cs typeface="Times New Roman"/>
              </a:rPr>
              <a:t>3.     </a:t>
            </a:r>
            <a:r>
              <a:rPr lang="en-US" sz="1600" b="1">
                <a:latin typeface="Tenorite"/>
                <a:cs typeface="Times New Roman"/>
              </a:rPr>
              <a:t>Average Amount vs. Average Previous Repayments:</a:t>
            </a:r>
          </a:p>
          <a:p>
            <a:pPr lvl="1" algn="just">
              <a:buFont typeface="Calibri"/>
              <a:buChar char="-"/>
            </a:pPr>
            <a:r>
              <a:rPr lang="en-US" sz="1600">
                <a:latin typeface="Tenorite"/>
                <a:cs typeface="Times New Roman"/>
              </a:rPr>
              <a:t>Clear and meaningful clustering:</a:t>
            </a:r>
          </a:p>
          <a:p>
            <a:pPr lvl="2" algn="just">
              <a:buFont typeface="Calibri"/>
              <a:buChar char="-"/>
            </a:pPr>
            <a:r>
              <a:rPr lang="en-US" sz="1600" b="1">
                <a:latin typeface="Tenorite"/>
                <a:cs typeface="Times New Roman"/>
              </a:rPr>
              <a:t>Cluster 1:</a:t>
            </a:r>
            <a:r>
              <a:rPr lang="en-US" sz="1600">
                <a:latin typeface="Tenorite"/>
                <a:cs typeface="Times New Roman"/>
              </a:rPr>
              <a:t> Highest average amounts and previous repayments.</a:t>
            </a:r>
          </a:p>
          <a:p>
            <a:pPr lvl="2" algn="just">
              <a:buFont typeface="Calibri"/>
              <a:buChar char="-"/>
            </a:pPr>
            <a:r>
              <a:rPr lang="en-US" sz="1600" b="1">
                <a:latin typeface="Tenorite"/>
                <a:cs typeface="Times New Roman"/>
              </a:rPr>
              <a:t>Cluster 0:</a:t>
            </a:r>
            <a:r>
              <a:rPr lang="en-US" sz="1600">
                <a:latin typeface="Tenorite"/>
                <a:cs typeface="Times New Roman"/>
              </a:rPr>
              <a:t> Lowest values for both variables.</a:t>
            </a:r>
          </a:p>
          <a:p>
            <a:pPr marL="457200" indent="-228600" algn="just"/>
            <a:r>
              <a:rPr lang="en-US" sz="1600">
                <a:latin typeface="Tenorite"/>
                <a:cs typeface="Times New Roman"/>
              </a:rPr>
              <a:t>4.     </a:t>
            </a:r>
            <a:r>
              <a:rPr lang="en-US" sz="1600" b="1">
                <a:latin typeface="Tenorite"/>
                <a:cs typeface="Times New Roman"/>
              </a:rPr>
              <a:t>Categorical Variables (Sex, Education, Status, Mode Repayment Status):</a:t>
            </a:r>
          </a:p>
          <a:p>
            <a:pPr lvl="1" algn="just">
              <a:buFont typeface="Calibri"/>
              <a:buChar char="-"/>
            </a:pPr>
            <a:r>
              <a:rPr lang="en-US" sz="1600">
                <a:latin typeface="Tenorite"/>
                <a:cs typeface="Times New Roman"/>
              </a:rPr>
              <a:t>Overlapping clusters makes interpretation not possible</a:t>
            </a:r>
          </a:p>
          <a:p>
            <a:pPr algn="just"/>
            <a:r>
              <a:rPr lang="en-US" sz="1600" b="1">
                <a:latin typeface="Tenorite"/>
                <a:cs typeface="Times New Roman"/>
              </a:rPr>
              <a:t>Conclusion:</a:t>
            </a:r>
          </a:p>
          <a:p>
            <a:pPr algn="just"/>
            <a:r>
              <a:rPr lang="en-US" sz="1600">
                <a:latin typeface="Tenorite"/>
                <a:cs typeface="Times New Roman"/>
              </a:rPr>
              <a:t>K-Means clustering shows meaningful patterns in some feature combinations, particularly financial metrics.</a:t>
            </a:r>
          </a:p>
          <a:p>
            <a:pPr marL="228600" indent="-228600" algn="just"/>
            <a:r>
              <a:rPr lang="en-US" sz="1600">
                <a:latin typeface="Tenorite"/>
                <a:cs typeface="Times New Roman"/>
              </a:rPr>
              <a:t>Clustering based on categorical variables requires further analysis due to overlap</a:t>
            </a:r>
            <a:endParaRPr lang="en-US" sz="1600"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271620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449" y="1332018"/>
            <a:ext cx="6982955" cy="1962531"/>
          </a:xfrm>
        </p:spPr>
        <p:txBody>
          <a:bodyPr/>
          <a:lstStyle/>
          <a:p>
            <a:pPr algn="ctr"/>
            <a:r>
              <a:rPr lang="en-US"/>
              <a:t>Dataset and Overview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57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-1552"/>
            <a:ext cx="10363201" cy="1629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baseline="0">
                <a:latin typeface="+mj-lt"/>
                <a:ea typeface="+mj-ea"/>
                <a:cs typeface="+mj-cs"/>
              </a:rPr>
              <a:t>K-Means clustering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C82EB-F449-059E-C72A-AC9477801CC7}"/>
              </a:ext>
            </a:extLst>
          </p:cNvPr>
          <p:cNvSpPr txBox="1"/>
          <p:nvPr/>
        </p:nvSpPr>
        <p:spPr>
          <a:xfrm>
            <a:off x="977422" y="1119766"/>
            <a:ext cx="3222172" cy="594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u="sng"/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IN" sz="1700" u="none"/>
              <a:t>Model Diagnostics</a:t>
            </a:r>
          </a:p>
          <a:p>
            <a:pPr algn="l"/>
            <a:r>
              <a:rPr lang="en-IN" sz="1700" u="none"/>
              <a:t>Robust Scaler results</a:t>
            </a:r>
            <a:endParaRPr lang="en-US" sz="1700" u="non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AF5138-4F76-0438-FE21-A386FC4F2DB9}"/>
              </a:ext>
            </a:extLst>
          </p:cNvPr>
          <p:cNvSpPr txBox="1"/>
          <p:nvPr/>
        </p:nvSpPr>
        <p:spPr>
          <a:xfrm>
            <a:off x="8151222" y="1846619"/>
            <a:ext cx="3222172" cy="2962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u="sng"/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IN" sz="1700" u="none"/>
              <a:t>Descriptive Statistics</a:t>
            </a:r>
            <a:endParaRPr lang="en-US" sz="1700" u="none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43AFF2D-7862-6074-79B1-452E05F57ADC}"/>
              </a:ext>
            </a:extLst>
          </p:cNvPr>
          <p:cNvGraphicFramePr>
            <a:graphicFrameLocks noGrp="1"/>
          </p:cNvGraphicFramePr>
          <p:nvPr/>
        </p:nvGraphicFramePr>
        <p:xfrm>
          <a:off x="6949148" y="2303067"/>
          <a:ext cx="451714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8571">
                  <a:extLst>
                    <a:ext uri="{9D8B030D-6E8A-4147-A177-3AD203B41FA5}">
                      <a16:colId xmlns:a16="http://schemas.microsoft.com/office/drawing/2014/main" val="2993193319"/>
                    </a:ext>
                  </a:extLst>
                </a:gridCol>
                <a:gridCol w="2258571">
                  <a:extLst>
                    <a:ext uri="{9D8B030D-6E8A-4147-A177-3AD203B41FA5}">
                      <a16:colId xmlns:a16="http://schemas.microsoft.com/office/drawing/2014/main" val="3693486292"/>
                    </a:ext>
                  </a:extLst>
                </a:gridCol>
              </a:tblGrid>
              <a:tr h="303100">
                <a:tc gridSpan="2"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Frequency of points in each cluster for k=3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618357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24,207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330933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671046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5218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8044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7C2A1E5-4F8F-E1D5-CD8A-B0A709669444}"/>
              </a:ext>
            </a:extLst>
          </p:cNvPr>
          <p:cNvGraphicFramePr>
            <a:graphicFrameLocks noGrp="1"/>
          </p:cNvGraphicFramePr>
          <p:nvPr/>
        </p:nvGraphicFramePr>
        <p:xfrm>
          <a:off x="6949148" y="3766107"/>
          <a:ext cx="451714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8571">
                  <a:extLst>
                    <a:ext uri="{9D8B030D-6E8A-4147-A177-3AD203B41FA5}">
                      <a16:colId xmlns:a16="http://schemas.microsoft.com/office/drawing/2014/main" val="2993193319"/>
                    </a:ext>
                  </a:extLst>
                </a:gridCol>
                <a:gridCol w="2258571">
                  <a:extLst>
                    <a:ext uri="{9D8B030D-6E8A-4147-A177-3AD203B41FA5}">
                      <a16:colId xmlns:a16="http://schemas.microsoft.com/office/drawing/2014/main" val="3693486292"/>
                    </a:ext>
                  </a:extLst>
                </a:gridCol>
              </a:tblGrid>
              <a:tr h="303100">
                <a:tc gridSpan="2"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Density points in each cluster for k=3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618357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80.26%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330933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1.91%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671046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17.39%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8044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46B69E9-674F-2F00-1E8E-1BB9979EA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21" y="1860466"/>
            <a:ext cx="4702631" cy="38112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BED017-7FA4-A982-2A8A-F7081B7CA839}"/>
              </a:ext>
            </a:extLst>
          </p:cNvPr>
          <p:cNvSpPr txBox="1"/>
          <p:nvPr/>
        </p:nvSpPr>
        <p:spPr>
          <a:xfrm>
            <a:off x="6949148" y="5229147"/>
            <a:ext cx="4517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Variables </a:t>
            </a:r>
            <a:r>
              <a:rPr lang="en-US" err="1"/>
              <a:t>inc</a:t>
            </a:r>
            <a:r>
              <a:rPr lang="en-US"/>
              <a:t>: Average Amount and Average Previous Repayments.</a:t>
            </a:r>
          </a:p>
        </p:txBody>
      </p:sp>
    </p:spTree>
    <p:extLst>
      <p:ext uri="{BB962C8B-B14F-4D97-AF65-F5344CB8AC3E}">
        <p14:creationId xmlns:p14="http://schemas.microsoft.com/office/powerpoint/2010/main" val="259961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9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2C2273-8012-49A6-3743-6B4AA39AB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679" y="1952"/>
            <a:ext cx="10363201" cy="1629601"/>
          </a:xfrm>
        </p:spPr>
        <p:txBody>
          <a:bodyPr/>
          <a:lstStyle/>
          <a:p>
            <a:r>
              <a:rPr lang="de-DE"/>
              <a:t>Cluster </a:t>
            </a:r>
            <a:r>
              <a:rPr lang="de-DE" err="1"/>
              <a:t>profiling</a:t>
            </a:r>
            <a:r>
              <a:rPr lang="de-DE"/>
              <a:t> - K-</a:t>
            </a:r>
            <a:r>
              <a:rPr lang="de-DE" err="1"/>
              <a:t>means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 2 </a:t>
            </a:r>
            <a:r>
              <a:rPr lang="de-DE" err="1"/>
              <a:t>features</a:t>
            </a:r>
          </a:p>
        </p:txBody>
      </p:sp>
      <p:pic>
        <p:nvPicPr>
          <p:cNvPr id="6" name="Inhaltsplatzhalter 5" descr="Ein Bild, das Text, Screenshot, Diagramm, Display enthält.&#10;&#10;Beschreibung automatisch generiert.">
            <a:extLst>
              <a:ext uri="{FF2B5EF4-FFF2-40B4-BE49-F238E27FC236}">
                <a16:creationId xmlns:a16="http://schemas.microsoft.com/office/drawing/2014/main" id="{11A326AF-799E-3CD4-0DBE-F4E6C8AF447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73963" y="1807817"/>
            <a:ext cx="6058397" cy="3238926"/>
          </a:xfrm>
          <a:ln>
            <a:solidFill>
              <a:schemeClr val="tx1"/>
            </a:solidFill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2FDBEB-9333-6430-CE6A-6A8976AA2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AD79226-2617-2F74-AACE-BB0FC4502AE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759374" y="7415372"/>
            <a:ext cx="5886088" cy="4016506"/>
          </a:xfrm>
        </p:spPr>
        <p:txBody>
          <a:bodyPr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3891F0F-BBD7-299D-CDE4-CB7CA689E81F}"/>
              </a:ext>
            </a:extLst>
          </p:cNvPr>
          <p:cNvSpPr txBox="1"/>
          <p:nvPr/>
        </p:nvSpPr>
        <p:spPr>
          <a:xfrm>
            <a:off x="7719508" y="1506240"/>
            <a:ext cx="4881469" cy="561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de-DE" b="1">
                <a:latin typeface="Tenorite"/>
                <a:cs typeface="Arial"/>
              </a:rPr>
              <a:t>Risk Classification:</a:t>
            </a:r>
            <a:endParaRPr lang="de-DE" sz="1600">
              <a:latin typeface="Tenorite"/>
              <a:cs typeface="Arial"/>
            </a:endParaRPr>
          </a:p>
          <a:p>
            <a:pPr marL="285750" indent="-285750">
              <a:lnSpc>
                <a:spcPct val="90000"/>
              </a:lnSpc>
              <a:spcAft>
                <a:spcPts val="1200"/>
              </a:spcAft>
              <a:buFont typeface="Arial"/>
              <a:buChar char="•"/>
            </a:pPr>
            <a:r>
              <a:rPr lang="de-DE" sz="1600" b="1">
                <a:latin typeface="Tenorite"/>
                <a:cs typeface="Arial"/>
              </a:rPr>
              <a:t>Cluster 0:</a:t>
            </a:r>
            <a:r>
              <a:rPr lang="de-DE" sz="1600">
                <a:latin typeface="Tenorite"/>
                <a:cs typeface="Arial"/>
              </a:rPr>
              <a:t> High-</a:t>
            </a:r>
            <a:r>
              <a:rPr lang="de-DE" sz="1600" err="1">
                <a:latin typeface="Tenorite"/>
                <a:cs typeface="Arial"/>
              </a:rPr>
              <a:t>risk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clients</a:t>
            </a:r>
            <a:endParaRPr lang="de-DE" sz="1600">
              <a:latin typeface="Tenorite"/>
              <a:cs typeface="Arial"/>
            </a:endParaRPr>
          </a:p>
          <a:p>
            <a:pPr marL="285750" indent="-285750">
              <a:lnSpc>
                <a:spcPct val="90000"/>
              </a:lnSpc>
              <a:spcAft>
                <a:spcPts val="1200"/>
              </a:spcAft>
              <a:buFont typeface="Arial"/>
              <a:buChar char="•"/>
            </a:pPr>
            <a:r>
              <a:rPr lang="de-DE" sz="1600" b="1">
                <a:latin typeface="Tenorite"/>
                <a:cs typeface="Arial"/>
              </a:rPr>
              <a:t>Cluster 1:</a:t>
            </a:r>
            <a:r>
              <a:rPr lang="de-DE" sz="1600">
                <a:latin typeface="Tenorite"/>
                <a:cs typeface="Arial"/>
              </a:rPr>
              <a:t> Low-</a:t>
            </a:r>
            <a:r>
              <a:rPr lang="de-DE" sz="1600" err="1">
                <a:latin typeface="Tenorite"/>
                <a:cs typeface="Arial"/>
              </a:rPr>
              <a:t>risk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clients</a:t>
            </a:r>
            <a:endParaRPr lang="de-DE" sz="1600">
              <a:latin typeface="Tenorite"/>
              <a:cs typeface="Arial"/>
            </a:endParaRPr>
          </a:p>
          <a:p>
            <a:pPr marL="285750" indent="-285750">
              <a:lnSpc>
                <a:spcPct val="90000"/>
              </a:lnSpc>
              <a:spcAft>
                <a:spcPts val="1200"/>
              </a:spcAft>
              <a:buFont typeface="Arial"/>
              <a:buChar char="•"/>
            </a:pPr>
            <a:r>
              <a:rPr lang="de-DE" sz="1600" b="1">
                <a:latin typeface="Tenorite"/>
                <a:cs typeface="Arial"/>
              </a:rPr>
              <a:t>Cluster 2:</a:t>
            </a:r>
            <a:r>
              <a:rPr lang="de-DE" sz="1600">
                <a:latin typeface="Tenorite"/>
                <a:cs typeface="Arial"/>
              </a:rPr>
              <a:t> Medium-</a:t>
            </a:r>
            <a:r>
              <a:rPr lang="de-DE" sz="1600" err="1">
                <a:latin typeface="Tenorite"/>
                <a:cs typeface="Arial"/>
              </a:rPr>
              <a:t>risk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clients</a:t>
            </a:r>
            <a:endParaRPr lang="de-DE" sz="1600">
              <a:latin typeface="Tenorite"/>
              <a:cs typeface="Arial"/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de-DE" sz="1600" b="1" err="1">
                <a:latin typeface="Tenorite"/>
                <a:cs typeface="Arial"/>
              </a:rPr>
              <a:t>Repayment</a:t>
            </a:r>
            <a:r>
              <a:rPr lang="de-DE" sz="1600" b="1">
                <a:latin typeface="Tenorite"/>
                <a:cs typeface="Arial"/>
              </a:rPr>
              <a:t> </a:t>
            </a:r>
            <a:r>
              <a:rPr lang="de-DE" sz="1600" b="1" err="1">
                <a:latin typeface="Tenorite"/>
                <a:cs typeface="Arial"/>
              </a:rPr>
              <a:t>Likelihood</a:t>
            </a:r>
            <a:r>
              <a:rPr lang="de-DE" sz="1600" b="1">
                <a:latin typeface="Tenorite"/>
                <a:cs typeface="Arial"/>
              </a:rPr>
              <a:t>:</a:t>
            </a:r>
            <a:endParaRPr lang="de-DE" sz="1600">
              <a:latin typeface="Tenorite"/>
              <a:cs typeface="Arial"/>
            </a:endParaRPr>
          </a:p>
          <a:p>
            <a:pPr marL="285750" indent="-285750">
              <a:lnSpc>
                <a:spcPct val="90000"/>
              </a:lnSpc>
              <a:spcAft>
                <a:spcPts val="1200"/>
              </a:spcAft>
              <a:buFont typeface="Arial"/>
              <a:buChar char="•"/>
            </a:pPr>
            <a:r>
              <a:rPr lang="de-DE" sz="1600" b="1">
                <a:latin typeface="Tenorite"/>
                <a:cs typeface="Arial"/>
              </a:rPr>
              <a:t>Cluster 1:</a:t>
            </a:r>
            <a:r>
              <a:rPr lang="de-DE" sz="1600">
                <a:latin typeface="Tenorite"/>
                <a:cs typeface="Arial"/>
              </a:rPr>
              <a:t> Most </a:t>
            </a:r>
            <a:r>
              <a:rPr lang="de-DE" sz="1600" err="1">
                <a:latin typeface="Tenorite"/>
                <a:cs typeface="Arial"/>
              </a:rPr>
              <a:t>likely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to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repay</a:t>
            </a:r>
            <a:endParaRPr lang="de-DE" sz="1600">
              <a:latin typeface="Tenorite"/>
              <a:cs typeface="Arial"/>
            </a:endParaRPr>
          </a:p>
          <a:p>
            <a:pPr marL="285750" indent="-285750">
              <a:lnSpc>
                <a:spcPct val="90000"/>
              </a:lnSpc>
              <a:spcAft>
                <a:spcPts val="1200"/>
              </a:spcAft>
              <a:buFont typeface="Arial"/>
              <a:buChar char="•"/>
            </a:pPr>
            <a:r>
              <a:rPr lang="de-DE" sz="1600" b="1">
                <a:latin typeface="Tenorite"/>
                <a:cs typeface="Arial"/>
              </a:rPr>
              <a:t>Cluster 2: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Less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likely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to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repay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than</a:t>
            </a:r>
            <a:r>
              <a:rPr lang="de-DE" sz="1600">
                <a:latin typeface="Tenorite"/>
                <a:cs typeface="Arial"/>
              </a:rPr>
              <a:t> Cluster 1</a:t>
            </a:r>
          </a:p>
          <a:p>
            <a:pPr marL="285750" indent="-285750">
              <a:lnSpc>
                <a:spcPct val="90000"/>
              </a:lnSpc>
              <a:spcAft>
                <a:spcPts val="1200"/>
              </a:spcAft>
              <a:buFont typeface="Arial"/>
              <a:buChar char="•"/>
            </a:pPr>
            <a:r>
              <a:rPr lang="de-DE" sz="1600" b="1">
                <a:latin typeface="Tenorite"/>
                <a:cs typeface="Arial"/>
              </a:rPr>
              <a:t>Cluster 0:</a:t>
            </a:r>
            <a:r>
              <a:rPr lang="de-DE" sz="1600">
                <a:latin typeface="Tenorite"/>
                <a:cs typeface="Arial"/>
              </a:rPr>
              <a:t> Least </a:t>
            </a:r>
            <a:r>
              <a:rPr lang="de-DE" sz="1600" err="1">
                <a:latin typeface="Tenorite"/>
                <a:cs typeface="Arial"/>
              </a:rPr>
              <a:t>likely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to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repay</a:t>
            </a:r>
            <a:endParaRPr lang="de-DE" sz="1600">
              <a:latin typeface="Tenorite"/>
              <a:cs typeface="Arial"/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de-DE" sz="1600" b="1">
                <a:latin typeface="Tenorite"/>
                <a:cs typeface="Arial"/>
              </a:rPr>
              <a:t>Account Balance:</a:t>
            </a:r>
            <a:endParaRPr lang="de-DE" sz="1600">
              <a:latin typeface="Tenorite"/>
              <a:cs typeface="Arial"/>
            </a:endParaRPr>
          </a:p>
          <a:p>
            <a:pPr marL="285750" indent="-285750">
              <a:lnSpc>
                <a:spcPct val="90000"/>
              </a:lnSpc>
              <a:spcAft>
                <a:spcPts val="1200"/>
              </a:spcAft>
              <a:buFont typeface="Arial"/>
              <a:buChar char="•"/>
            </a:pPr>
            <a:r>
              <a:rPr lang="de-DE" sz="1600" b="1">
                <a:latin typeface="Tenorite"/>
                <a:cs typeface="Arial"/>
              </a:rPr>
              <a:t>Cluster 2: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Highest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account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balance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among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clusters</a:t>
            </a:r>
            <a:endParaRPr lang="de-DE" sz="1600">
              <a:latin typeface="Tenorite"/>
              <a:cs typeface="Arial"/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de-DE" sz="1600" b="1">
                <a:latin typeface="Tenorite"/>
                <a:cs typeface="Arial"/>
              </a:rPr>
              <a:t>Average </a:t>
            </a:r>
            <a:r>
              <a:rPr lang="de-DE" sz="1600" b="1" err="1">
                <a:latin typeface="Tenorite"/>
                <a:cs typeface="Arial"/>
              </a:rPr>
              <a:t>Previous</a:t>
            </a:r>
            <a:r>
              <a:rPr lang="de-DE" sz="1600" b="1">
                <a:latin typeface="Tenorite"/>
                <a:cs typeface="Arial"/>
              </a:rPr>
              <a:t> </a:t>
            </a:r>
            <a:r>
              <a:rPr lang="de-DE" sz="1600" b="1" err="1">
                <a:latin typeface="Tenorite"/>
                <a:cs typeface="Arial"/>
              </a:rPr>
              <a:t>Repayment</a:t>
            </a:r>
            <a:r>
              <a:rPr lang="de-DE" sz="1600" b="1">
                <a:latin typeface="Tenorite"/>
                <a:cs typeface="Arial"/>
              </a:rPr>
              <a:t>:</a:t>
            </a:r>
            <a:endParaRPr lang="de-DE" sz="1600">
              <a:latin typeface="Tenorite"/>
              <a:cs typeface="Arial"/>
            </a:endParaRPr>
          </a:p>
          <a:p>
            <a:pPr marL="285750" indent="-285750">
              <a:lnSpc>
                <a:spcPct val="90000"/>
              </a:lnSpc>
              <a:spcAft>
                <a:spcPts val="1200"/>
              </a:spcAft>
              <a:buFont typeface="Arial"/>
              <a:buChar char="•"/>
            </a:pPr>
            <a:r>
              <a:rPr lang="de-DE" sz="1600" b="1">
                <a:latin typeface="Tenorite"/>
                <a:cs typeface="Arial"/>
              </a:rPr>
              <a:t>Cluster 0: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Lowest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among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clusters</a:t>
            </a:r>
            <a:endParaRPr lang="de-DE" sz="1600">
              <a:latin typeface="Tenorite"/>
              <a:cs typeface="Arial"/>
            </a:endParaRPr>
          </a:p>
          <a:p>
            <a:pPr marL="742950" lvl="1" indent="-285750">
              <a:lnSpc>
                <a:spcPct val="90000"/>
              </a:lnSpc>
              <a:spcAft>
                <a:spcPts val="1200"/>
              </a:spcAft>
              <a:buFont typeface="Arial"/>
              <a:buChar char="•"/>
            </a:pPr>
            <a:endParaRPr lang="de-DE">
              <a:latin typeface="Arial"/>
              <a:cs typeface="Arial"/>
            </a:endParaRPr>
          </a:p>
          <a:p>
            <a:pPr algn="l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893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A66D0-05F6-7443-D365-91B9F8C7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-989"/>
            <a:ext cx="10363201" cy="1629601"/>
          </a:xfrm>
        </p:spPr>
        <p:txBody>
          <a:bodyPr/>
          <a:lstStyle/>
          <a:p>
            <a:r>
              <a:rPr lang="de-DE"/>
              <a:t>Cluster Profile - K-</a:t>
            </a:r>
            <a:r>
              <a:rPr lang="de-DE" err="1"/>
              <a:t>means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 2 </a:t>
            </a:r>
            <a:r>
              <a:rPr lang="de-DE" err="1"/>
              <a:t>features</a:t>
            </a:r>
          </a:p>
        </p:txBody>
      </p:sp>
      <p:pic>
        <p:nvPicPr>
          <p:cNvPr id="6" name="Inhaltsplatzhalter 5" descr="Ein Bild, das Text, Diagramm, Screenshot, Plan enthält.&#10;&#10;Beschreibung automatisch generiert.">
            <a:extLst>
              <a:ext uri="{FF2B5EF4-FFF2-40B4-BE49-F238E27FC236}">
                <a16:creationId xmlns:a16="http://schemas.microsoft.com/office/drawing/2014/main" id="{ED9FB305-0CA9-9826-7B37-B48FB97536E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16124" y="1378188"/>
            <a:ext cx="5365888" cy="4683540"/>
          </a:xfrm>
          <a:ln>
            <a:solidFill>
              <a:schemeClr val="tx1"/>
            </a:solidFill>
          </a:ln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E8E32D8-5808-D9BF-34B5-350C8FF4AD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821116" y="1497684"/>
            <a:ext cx="5189777" cy="385885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b="1">
                <a:ea typeface="+mn-lt"/>
                <a:cs typeface="+mn-lt"/>
              </a:rPr>
              <a:t>Cluster 1:</a:t>
            </a:r>
            <a:endParaRPr lang="de-DE"/>
          </a:p>
          <a:p>
            <a:r>
              <a:rPr lang="de-DE" err="1">
                <a:ea typeface="+mn-lt"/>
                <a:cs typeface="+mn-lt"/>
              </a:rPr>
              <a:t>Highest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amount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of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credit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given</a:t>
            </a:r>
            <a:endParaRPr lang="de-DE" err="1"/>
          </a:p>
          <a:p>
            <a:r>
              <a:rPr lang="de-DE" err="1">
                <a:ea typeface="+mn-lt"/>
                <a:cs typeface="+mn-lt"/>
              </a:rPr>
              <a:t>Highest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average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previous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repayment</a:t>
            </a:r>
            <a:endParaRPr lang="de-DE" err="1"/>
          </a:p>
          <a:p>
            <a:r>
              <a:rPr lang="de-DE" err="1">
                <a:ea typeface="+mn-lt"/>
                <a:cs typeface="+mn-lt"/>
              </a:rPr>
              <a:t>Oldest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age</a:t>
            </a:r>
            <a:endParaRPr lang="de-DE" err="1"/>
          </a:p>
          <a:p>
            <a:r>
              <a:rPr lang="de-DE" b="1">
                <a:ea typeface="+mn-lt"/>
                <a:cs typeface="+mn-lt"/>
              </a:rPr>
              <a:t>Cluster 0: </a:t>
            </a:r>
            <a:endParaRPr lang="de-DE">
              <a:ea typeface="+mn-lt"/>
              <a:cs typeface="+mn-lt"/>
            </a:endParaRPr>
          </a:p>
          <a:p>
            <a:r>
              <a:rPr lang="de-DE" err="1">
                <a:ea typeface="+mn-lt"/>
                <a:cs typeface="+mn-lt"/>
              </a:rPr>
              <a:t>Lowest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amount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of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credit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given</a:t>
            </a:r>
            <a:endParaRPr lang="de-DE"/>
          </a:p>
          <a:p>
            <a:r>
              <a:rPr lang="de-DE" err="1">
                <a:ea typeface="+mn-lt"/>
                <a:cs typeface="+mn-lt"/>
              </a:rPr>
              <a:t>Lowest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average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previous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repayment</a:t>
            </a:r>
            <a:endParaRPr lang="de-DE" err="1"/>
          </a:p>
          <a:p>
            <a:r>
              <a:rPr lang="de-DE" err="1">
                <a:ea typeface="+mn-lt"/>
                <a:cs typeface="+mn-lt"/>
              </a:rPr>
              <a:t>Lowest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account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balance</a:t>
            </a:r>
            <a:endParaRPr lang="de-DE" err="1"/>
          </a:p>
          <a:p>
            <a:r>
              <a:rPr lang="de-DE" err="1">
                <a:ea typeface="+mn-lt"/>
                <a:cs typeface="+mn-lt"/>
              </a:rPr>
              <a:t>Youngest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age</a:t>
            </a:r>
            <a:endParaRPr lang="de-DE" err="1"/>
          </a:p>
          <a:p>
            <a:r>
              <a:rPr lang="de-DE" b="1">
                <a:ea typeface="+mn-lt"/>
                <a:cs typeface="+mn-lt"/>
              </a:rPr>
              <a:t>Cluster 2: </a:t>
            </a:r>
            <a:r>
              <a:rPr lang="de-DE" err="1">
                <a:ea typeface="+mn-lt"/>
                <a:cs typeface="+mn-lt"/>
              </a:rPr>
              <a:t>Highest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amount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of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account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balance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among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clusters</a:t>
            </a:r>
            <a:endParaRPr lang="de-DE"/>
          </a:p>
          <a:p>
            <a:pPr lvl="1"/>
            <a:endParaRPr lang="de-DE"/>
          </a:p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F07A13-7355-5F63-FE91-CB42101DF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4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-1552"/>
            <a:ext cx="10363201" cy="1629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baseline="0">
                <a:latin typeface="+mj-lt"/>
                <a:ea typeface="+mj-ea"/>
                <a:cs typeface="+mj-cs"/>
              </a:rPr>
              <a:t>K-Means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FCAA1-5D24-EDFA-4FAB-E1F464A2FCAB}"/>
              </a:ext>
            </a:extLst>
          </p:cNvPr>
          <p:cNvSpPr txBox="1"/>
          <p:nvPr/>
        </p:nvSpPr>
        <p:spPr>
          <a:xfrm>
            <a:off x="914399" y="1062473"/>
            <a:ext cx="3222172" cy="2962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u="sng"/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IN" sz="1700" u="none"/>
              <a:t>Plotting results without PCA</a:t>
            </a:r>
            <a:endParaRPr lang="en-US" sz="1700" u="non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F697384-91A1-FA63-1259-82179B62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955" y="1698127"/>
            <a:ext cx="4065379" cy="24437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FF5694-6272-2060-FA94-E96762B78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445" y="1697664"/>
            <a:ext cx="3931555" cy="24437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1B86E9-37FB-1499-40B8-75A72D728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2655" y="4146763"/>
            <a:ext cx="4040046" cy="23461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920F504-408F-0C9F-4557-85DD567D0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2700" y="4146764"/>
            <a:ext cx="3931555" cy="23461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B5189F6-1829-11D9-1665-5431B2138E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1697663"/>
            <a:ext cx="4184956" cy="24437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160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826" y="1793670"/>
            <a:ext cx="2464525" cy="1629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baseline="0">
                <a:latin typeface="+mj-lt"/>
                <a:ea typeface="+mj-ea"/>
                <a:cs typeface="+mj-cs"/>
              </a:rPr>
              <a:t>K-Means clustering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FCAA1-5D24-EDFA-4FAB-E1F464A2FCAB}"/>
              </a:ext>
            </a:extLst>
          </p:cNvPr>
          <p:cNvSpPr txBox="1"/>
          <p:nvPr/>
        </p:nvSpPr>
        <p:spPr>
          <a:xfrm>
            <a:off x="313202" y="2993510"/>
            <a:ext cx="3222172" cy="2962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u="sng"/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IN" sz="1700" u="none"/>
              <a:t>Plotting results with PCA</a:t>
            </a:r>
            <a:endParaRPr lang="en-US" sz="1700" u="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56C81B-F61E-2ADE-3C07-F3224092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0"/>
            <a:ext cx="9448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1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659" y="19286"/>
            <a:ext cx="10363201" cy="1629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baseline="0">
                <a:latin typeface="+mj-lt"/>
                <a:ea typeface="+mj-ea"/>
                <a:cs typeface="+mj-cs"/>
              </a:rPr>
              <a:t>K-Means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FCAA1-5D24-EDFA-4FAB-E1F464A2FCAB}"/>
              </a:ext>
            </a:extLst>
          </p:cNvPr>
          <p:cNvSpPr txBox="1"/>
          <p:nvPr/>
        </p:nvSpPr>
        <p:spPr>
          <a:xfrm>
            <a:off x="1733659" y="1104512"/>
            <a:ext cx="4473085" cy="2741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u="sng"/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IN" sz="1700" u="none"/>
              <a:t>Plotting results with two features, with PCA</a:t>
            </a:r>
            <a:endParaRPr lang="en-US" sz="1700" u="non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223ACF1-B976-B59F-2FF2-C78471E98A38}"/>
              </a:ext>
            </a:extLst>
          </p:cNvPr>
          <p:cNvSpPr txBox="1"/>
          <p:nvPr/>
        </p:nvSpPr>
        <p:spPr>
          <a:xfrm>
            <a:off x="1732268" y="1472497"/>
            <a:ext cx="10273094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>
                <a:latin typeface="Tenorite"/>
                <a:cs typeface="Times New Roman"/>
              </a:rPr>
              <a:t>1.     </a:t>
            </a:r>
            <a:r>
              <a:rPr lang="en-US" sz="1600" b="1">
                <a:latin typeface="Tenorite"/>
                <a:cs typeface="Times New Roman"/>
              </a:rPr>
              <a:t>Clusters Based on Age:</a:t>
            </a:r>
            <a:endParaRPr lang="en-US" sz="1600"/>
          </a:p>
          <a:p>
            <a:pPr lvl="1" algn="just">
              <a:buFont typeface="Calibri"/>
              <a:buChar char="-"/>
            </a:pPr>
            <a:r>
              <a:rPr lang="en-US" sz="1600">
                <a:latin typeface="Tenorite"/>
                <a:cs typeface="Times New Roman"/>
              </a:rPr>
              <a:t>No clear clustering; clusters are overlapping.</a:t>
            </a:r>
          </a:p>
          <a:p>
            <a:pPr lvl="1" algn="just">
              <a:buFont typeface="Calibri"/>
              <a:buChar char="-"/>
            </a:pPr>
            <a:endParaRPr lang="en-US" sz="1600">
              <a:latin typeface="Tenorite"/>
              <a:cs typeface="Times New Roman"/>
            </a:endParaRPr>
          </a:p>
          <a:p>
            <a:pPr indent="-228600" algn="just"/>
            <a:r>
              <a:rPr lang="en-US" sz="1600">
                <a:latin typeface="Tenorite"/>
                <a:cs typeface="Times New Roman"/>
              </a:rPr>
              <a:t>2.     </a:t>
            </a:r>
            <a:r>
              <a:rPr lang="en-US" sz="1600" b="1">
                <a:latin typeface="Tenorite"/>
                <a:cs typeface="Times New Roman"/>
              </a:rPr>
              <a:t>Credit:</a:t>
            </a:r>
            <a:endParaRPr lang="en-US" sz="1600"/>
          </a:p>
          <a:p>
            <a:pPr lvl="1" algn="just">
              <a:buFont typeface="Calibri"/>
              <a:buChar char="-"/>
            </a:pPr>
            <a:r>
              <a:rPr lang="en-US" sz="1600">
                <a:ea typeface="+mn-lt"/>
                <a:cs typeface="+mn-lt"/>
              </a:rPr>
              <a:t>No clear clustering; clusters are overlapping.</a:t>
            </a:r>
          </a:p>
          <a:p>
            <a:pPr lvl="1" algn="just">
              <a:buFont typeface="Calibri"/>
              <a:buChar char="-"/>
            </a:pPr>
            <a:r>
              <a:rPr lang="en-US" sz="1600" b="1">
                <a:latin typeface="Tenorite"/>
                <a:cs typeface="Times New Roman"/>
              </a:rPr>
              <a:t>Credit vs. Average Amount:</a:t>
            </a:r>
          </a:p>
          <a:p>
            <a:pPr marL="1200150" lvl="2" indent="-285750" algn="just">
              <a:buFont typeface="Calibri"/>
              <a:buChar char="-"/>
            </a:pPr>
            <a:r>
              <a:rPr lang="en-US" sz="1600">
                <a:latin typeface="Tenorite"/>
                <a:cs typeface="Times New Roman"/>
              </a:rPr>
              <a:t>Cluster 1 is the most dominant.</a:t>
            </a:r>
          </a:p>
          <a:p>
            <a:pPr marL="628650" lvl="1" indent="-171450" algn="just">
              <a:buFont typeface="Calibri"/>
              <a:buChar char="-"/>
            </a:pPr>
            <a:r>
              <a:rPr lang="en-US" sz="1600" b="1">
                <a:latin typeface="Tenorite"/>
                <a:cs typeface="Times New Roman"/>
              </a:rPr>
              <a:t>Credit vs. Average Previous Repayments:</a:t>
            </a:r>
          </a:p>
          <a:p>
            <a:pPr lvl="2" algn="just">
              <a:buFont typeface="Calibri"/>
              <a:buChar char="-"/>
            </a:pPr>
            <a:r>
              <a:rPr lang="en-US" sz="1600">
                <a:latin typeface="Tenorite"/>
                <a:cs typeface="Times New Roman"/>
              </a:rPr>
              <a:t>    Cluster 1 is the most dominant.</a:t>
            </a:r>
          </a:p>
          <a:p>
            <a:pPr marL="457200" indent="-228600" algn="just"/>
            <a:r>
              <a:rPr lang="en-US" sz="1600">
                <a:latin typeface="Tenorite"/>
                <a:cs typeface="Times New Roman"/>
              </a:rPr>
              <a:t>3.     </a:t>
            </a:r>
            <a:r>
              <a:rPr lang="en-US" sz="1600" b="1">
                <a:latin typeface="Tenorite"/>
                <a:cs typeface="Times New Roman"/>
              </a:rPr>
              <a:t>Average Amount vs. Average Previous Repayments:</a:t>
            </a:r>
          </a:p>
          <a:p>
            <a:pPr lvl="1" algn="just">
              <a:buFont typeface="Calibri"/>
              <a:buChar char="-"/>
            </a:pPr>
            <a:r>
              <a:rPr lang="en-US" sz="1600">
                <a:latin typeface="Tenorite"/>
                <a:cs typeface="Times New Roman"/>
              </a:rPr>
              <a:t>Clear and meaningful clustering:</a:t>
            </a:r>
          </a:p>
          <a:p>
            <a:pPr lvl="2" algn="just">
              <a:buFont typeface="Calibri"/>
              <a:buChar char="-"/>
            </a:pPr>
            <a:r>
              <a:rPr lang="en-US" sz="1600" b="1">
                <a:latin typeface="Tenorite"/>
                <a:cs typeface="Times New Roman"/>
              </a:rPr>
              <a:t>Cluster 1:</a:t>
            </a:r>
            <a:r>
              <a:rPr lang="en-US" sz="1600">
                <a:latin typeface="Tenorite"/>
                <a:cs typeface="Times New Roman"/>
              </a:rPr>
              <a:t> Highest average amounts and previous repayments.</a:t>
            </a:r>
          </a:p>
          <a:p>
            <a:pPr lvl="2" algn="just">
              <a:buFont typeface="Calibri"/>
              <a:buChar char="-"/>
            </a:pPr>
            <a:r>
              <a:rPr lang="en-US" sz="1600" b="1">
                <a:latin typeface="Tenorite"/>
                <a:cs typeface="Times New Roman"/>
              </a:rPr>
              <a:t>Cluster 0:</a:t>
            </a:r>
            <a:r>
              <a:rPr lang="en-US" sz="1600">
                <a:latin typeface="Tenorite"/>
                <a:cs typeface="Times New Roman"/>
              </a:rPr>
              <a:t> Lowest values for both variables.</a:t>
            </a:r>
          </a:p>
          <a:p>
            <a:pPr marL="457200" indent="-228600" algn="just"/>
            <a:r>
              <a:rPr lang="en-US" sz="1600">
                <a:latin typeface="Tenorite"/>
                <a:cs typeface="Times New Roman"/>
              </a:rPr>
              <a:t>4.     </a:t>
            </a:r>
            <a:r>
              <a:rPr lang="en-US" sz="1600" b="1">
                <a:latin typeface="Tenorite"/>
                <a:cs typeface="Times New Roman"/>
              </a:rPr>
              <a:t>Categorical Variables (Sex, Education, Status, Mode Repayment Status):</a:t>
            </a:r>
          </a:p>
          <a:p>
            <a:pPr lvl="1" algn="just">
              <a:buFont typeface="Calibri"/>
              <a:buChar char="-"/>
            </a:pPr>
            <a:r>
              <a:rPr lang="en-US" sz="1600">
                <a:latin typeface="Tenorite"/>
                <a:cs typeface="Times New Roman"/>
              </a:rPr>
              <a:t> Better/ clearer with PCA</a:t>
            </a:r>
          </a:p>
          <a:p>
            <a:pPr algn="just"/>
            <a:r>
              <a:rPr lang="en-US" sz="1600" b="1">
                <a:latin typeface="Tenorite"/>
                <a:cs typeface="Times New Roman"/>
              </a:rPr>
              <a:t>Conclusion:</a:t>
            </a:r>
          </a:p>
          <a:p>
            <a:pPr algn="just"/>
            <a:r>
              <a:rPr lang="en-US" sz="1600">
                <a:latin typeface="Tenorite"/>
                <a:cs typeface="Times New Roman"/>
              </a:rPr>
              <a:t>K-Means with PCA dimensionality clustering shows meaningful patterns in some feature combinations, particularly financial metrics. </a:t>
            </a:r>
            <a:endParaRPr lang="en-US" sz="1600"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55027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798" y="-1552"/>
            <a:ext cx="10363201" cy="1629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baseline="0">
                <a:latin typeface="+mj-lt"/>
                <a:ea typeface="+mj-ea"/>
                <a:cs typeface="+mj-cs"/>
              </a:rPr>
              <a:t>K-Means clustering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C82EB-F449-059E-C72A-AC9477801CC7}"/>
              </a:ext>
            </a:extLst>
          </p:cNvPr>
          <p:cNvSpPr txBox="1"/>
          <p:nvPr/>
        </p:nvSpPr>
        <p:spPr>
          <a:xfrm>
            <a:off x="1011798" y="1028097"/>
            <a:ext cx="3222172" cy="594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u="sng"/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IN" sz="1700" u="none"/>
              <a:t>Model Diagnostics</a:t>
            </a:r>
          </a:p>
          <a:p>
            <a:pPr algn="l"/>
            <a:r>
              <a:rPr lang="en-IN" sz="1700" u="none"/>
              <a:t>Robust Scaler results with PCA</a:t>
            </a:r>
            <a:endParaRPr lang="en-US" sz="1700" u="non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AF5138-4F76-0438-FE21-A386FC4F2DB9}"/>
              </a:ext>
            </a:extLst>
          </p:cNvPr>
          <p:cNvSpPr txBox="1"/>
          <p:nvPr/>
        </p:nvSpPr>
        <p:spPr>
          <a:xfrm>
            <a:off x="8151222" y="1846619"/>
            <a:ext cx="3222172" cy="2962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u="sng"/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IN" sz="1700" u="none"/>
              <a:t>Descriptive Statistics</a:t>
            </a:r>
            <a:endParaRPr lang="en-US" sz="1700" u="none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43AFF2D-7862-6074-79B1-452E05F57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786122"/>
              </p:ext>
            </p:extLst>
          </p:nvPr>
        </p:nvGraphicFramePr>
        <p:xfrm>
          <a:off x="6949148" y="2303067"/>
          <a:ext cx="451714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8571">
                  <a:extLst>
                    <a:ext uri="{9D8B030D-6E8A-4147-A177-3AD203B41FA5}">
                      <a16:colId xmlns:a16="http://schemas.microsoft.com/office/drawing/2014/main" val="2993193319"/>
                    </a:ext>
                  </a:extLst>
                </a:gridCol>
                <a:gridCol w="2258571">
                  <a:extLst>
                    <a:ext uri="{9D8B030D-6E8A-4147-A177-3AD203B41FA5}">
                      <a16:colId xmlns:a16="http://schemas.microsoft.com/office/drawing/2014/main" val="3693486292"/>
                    </a:ext>
                  </a:extLst>
                </a:gridCol>
              </a:tblGrid>
              <a:tr h="303100">
                <a:tc gridSpan="2"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Frequency of points in each cluster for k=2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618357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28,684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330933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1,315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67104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7C2A1E5-4F8F-E1D5-CD8A-B0A70966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061977"/>
              </p:ext>
            </p:extLst>
          </p:nvPr>
        </p:nvGraphicFramePr>
        <p:xfrm>
          <a:off x="6949148" y="3428001"/>
          <a:ext cx="451714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8571">
                  <a:extLst>
                    <a:ext uri="{9D8B030D-6E8A-4147-A177-3AD203B41FA5}">
                      <a16:colId xmlns:a16="http://schemas.microsoft.com/office/drawing/2014/main" val="2993193319"/>
                    </a:ext>
                  </a:extLst>
                </a:gridCol>
                <a:gridCol w="2258571">
                  <a:extLst>
                    <a:ext uri="{9D8B030D-6E8A-4147-A177-3AD203B41FA5}">
                      <a16:colId xmlns:a16="http://schemas.microsoft.com/office/drawing/2014/main" val="3693486292"/>
                    </a:ext>
                  </a:extLst>
                </a:gridCol>
              </a:tblGrid>
              <a:tr h="303100">
                <a:tc gridSpan="2"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Density points in each cluster for k=2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618357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95.60%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330933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671046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3600A50D-FF5E-3CD5-A837-4525B7AF6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93" y="1846619"/>
            <a:ext cx="4835138" cy="34799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08FFAB-7330-5E4B-B3D3-EA2A4F4975B3}"/>
              </a:ext>
            </a:extLst>
          </p:cNvPr>
          <p:cNvSpPr txBox="1"/>
          <p:nvPr/>
        </p:nvSpPr>
        <p:spPr>
          <a:xfrm>
            <a:off x="6949148" y="4530170"/>
            <a:ext cx="4517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Variables included: Age, Credit, Amount 1-6, Previous 1-6.</a:t>
            </a:r>
          </a:p>
        </p:txBody>
      </p:sp>
    </p:spTree>
    <p:extLst>
      <p:ext uri="{BB962C8B-B14F-4D97-AF65-F5344CB8AC3E}">
        <p14:creationId xmlns:p14="http://schemas.microsoft.com/office/powerpoint/2010/main" val="84456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9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BE0E32-3989-A981-0F16-CA8F4D9C2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-1552"/>
            <a:ext cx="10363201" cy="1629601"/>
          </a:xfrm>
        </p:spPr>
        <p:txBody>
          <a:bodyPr/>
          <a:lstStyle/>
          <a:p>
            <a:r>
              <a:rPr lang="de-DE"/>
              <a:t>Cluster profile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pca</a:t>
            </a:r>
            <a:endParaRPr lang="de-DE"/>
          </a:p>
        </p:txBody>
      </p:sp>
      <p:pic>
        <p:nvPicPr>
          <p:cNvPr id="6" name="Inhaltsplatzhalter 5" descr="Ein Bild, das Text, Screenshot, Diagramm, Rechteck enthält.&#10;&#10;Beschreibung automatisch generiert.">
            <a:extLst>
              <a:ext uri="{FF2B5EF4-FFF2-40B4-BE49-F238E27FC236}">
                <a16:creationId xmlns:a16="http://schemas.microsoft.com/office/drawing/2014/main" id="{48045853-6BC9-A8C4-249C-29E1D2017F6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15182" y="1712990"/>
            <a:ext cx="6418697" cy="3545752"/>
          </a:xfrm>
          <a:ln>
            <a:solidFill>
              <a:schemeClr val="tx1"/>
            </a:solidFill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C47CFB-DCCA-1D5B-631F-36586B096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Textfeld 2">
            <a:extLst>
              <a:ext uri="{FF2B5EF4-FFF2-40B4-BE49-F238E27FC236}">
                <a16:creationId xmlns:a16="http://schemas.microsoft.com/office/drawing/2014/main" id="{8E45C098-2A7C-C1A7-A150-5FE12D3EAD81}"/>
              </a:ext>
            </a:extLst>
          </p:cNvPr>
          <p:cNvSpPr txBox="1"/>
          <p:nvPr/>
        </p:nvSpPr>
        <p:spPr>
          <a:xfrm>
            <a:off x="7509270" y="1467143"/>
            <a:ext cx="4278036" cy="47766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de-DE" b="1">
                <a:latin typeface="Tenorite"/>
                <a:cs typeface="Arial"/>
              </a:rPr>
              <a:t>Risk Classification:</a:t>
            </a:r>
            <a:endParaRPr lang="de-DE" sz="1600">
              <a:latin typeface="Tenorite"/>
              <a:cs typeface="Arial"/>
            </a:endParaRPr>
          </a:p>
          <a:p>
            <a:pPr marL="285750" indent="-285750">
              <a:lnSpc>
                <a:spcPct val="90000"/>
              </a:lnSpc>
              <a:spcAft>
                <a:spcPts val="1200"/>
              </a:spcAft>
              <a:buFont typeface="Arial"/>
              <a:buChar char="•"/>
            </a:pPr>
            <a:r>
              <a:rPr lang="de-DE" sz="1600" b="1">
                <a:latin typeface="Tenorite"/>
                <a:cs typeface="Arial"/>
              </a:rPr>
              <a:t>Cluster 0:</a:t>
            </a:r>
            <a:r>
              <a:rPr lang="de-DE" sz="1600">
                <a:latin typeface="Tenorite"/>
                <a:cs typeface="Arial"/>
              </a:rPr>
              <a:t> High-</a:t>
            </a:r>
            <a:r>
              <a:rPr lang="de-DE" sz="1600" err="1">
                <a:latin typeface="Tenorite"/>
                <a:cs typeface="Arial"/>
              </a:rPr>
              <a:t>risk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clients</a:t>
            </a:r>
            <a:endParaRPr lang="de-DE" sz="1600">
              <a:latin typeface="Tenorite"/>
              <a:cs typeface="Arial"/>
            </a:endParaRPr>
          </a:p>
          <a:p>
            <a:pPr marL="285750" indent="-285750">
              <a:lnSpc>
                <a:spcPct val="90000"/>
              </a:lnSpc>
              <a:spcAft>
                <a:spcPts val="1200"/>
              </a:spcAft>
              <a:buFont typeface="Arial"/>
              <a:buChar char="•"/>
            </a:pPr>
            <a:r>
              <a:rPr lang="de-DE" sz="1600" b="1">
                <a:latin typeface="Tenorite"/>
                <a:cs typeface="Arial"/>
              </a:rPr>
              <a:t>Cluster 1:</a:t>
            </a:r>
            <a:r>
              <a:rPr lang="de-DE" sz="1600">
                <a:latin typeface="Tenorite"/>
                <a:cs typeface="Arial"/>
              </a:rPr>
              <a:t> Low-</a:t>
            </a:r>
            <a:r>
              <a:rPr lang="de-DE" sz="1600" err="1">
                <a:latin typeface="Tenorite"/>
                <a:cs typeface="Arial"/>
              </a:rPr>
              <a:t>risk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clients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de-DE" sz="1600" b="1" err="1">
                <a:latin typeface="Tenorite"/>
                <a:cs typeface="Arial"/>
              </a:rPr>
              <a:t>Repayment</a:t>
            </a:r>
            <a:r>
              <a:rPr lang="de-DE" sz="1600" b="1">
                <a:latin typeface="Tenorite"/>
                <a:cs typeface="Arial"/>
              </a:rPr>
              <a:t> </a:t>
            </a:r>
            <a:r>
              <a:rPr lang="de-DE" sz="1600" b="1" err="1">
                <a:latin typeface="Tenorite"/>
                <a:cs typeface="Arial"/>
              </a:rPr>
              <a:t>Likelihood</a:t>
            </a:r>
            <a:r>
              <a:rPr lang="de-DE" sz="1600" b="1">
                <a:latin typeface="Tenorite"/>
                <a:cs typeface="Arial"/>
              </a:rPr>
              <a:t>:</a:t>
            </a:r>
            <a:endParaRPr lang="de-DE" sz="1600">
              <a:latin typeface="Tenorite"/>
              <a:cs typeface="Arial"/>
            </a:endParaRPr>
          </a:p>
          <a:p>
            <a:pPr marL="285750" indent="-285750">
              <a:lnSpc>
                <a:spcPct val="90000"/>
              </a:lnSpc>
              <a:spcAft>
                <a:spcPts val="1200"/>
              </a:spcAft>
              <a:buFont typeface="Arial"/>
              <a:buChar char="•"/>
            </a:pPr>
            <a:r>
              <a:rPr lang="de-DE" sz="1600" b="1">
                <a:ea typeface="+mn-lt"/>
                <a:cs typeface="+mn-lt"/>
              </a:rPr>
              <a:t>Cluster 0:</a:t>
            </a:r>
            <a:r>
              <a:rPr lang="de-DE" sz="1600">
                <a:ea typeface="+mn-lt"/>
                <a:cs typeface="+mn-lt"/>
              </a:rPr>
              <a:t> Least </a:t>
            </a:r>
            <a:r>
              <a:rPr lang="de-DE" sz="1600" err="1">
                <a:ea typeface="+mn-lt"/>
                <a:cs typeface="+mn-lt"/>
              </a:rPr>
              <a:t>likely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err="1">
                <a:ea typeface="+mn-lt"/>
                <a:cs typeface="+mn-lt"/>
              </a:rPr>
              <a:t>to</a:t>
            </a:r>
            <a:r>
              <a:rPr lang="de-DE" sz="1600">
                <a:ea typeface="+mn-lt"/>
                <a:cs typeface="+mn-lt"/>
              </a:rPr>
              <a:t> </a:t>
            </a:r>
            <a:r>
              <a:rPr lang="de-DE" sz="1600" err="1">
                <a:ea typeface="+mn-lt"/>
                <a:cs typeface="+mn-lt"/>
              </a:rPr>
              <a:t>repay</a:t>
            </a:r>
            <a:endParaRPr lang="de-DE" sz="1600" b="1" err="1">
              <a:latin typeface="Tenorite"/>
              <a:cs typeface="Arial"/>
            </a:endParaRPr>
          </a:p>
          <a:p>
            <a:pPr marL="285750" indent="-285750">
              <a:lnSpc>
                <a:spcPct val="90000"/>
              </a:lnSpc>
              <a:spcAft>
                <a:spcPts val="1200"/>
              </a:spcAft>
              <a:buFont typeface="Arial"/>
              <a:buChar char="•"/>
            </a:pPr>
            <a:r>
              <a:rPr lang="de-DE" sz="1600" b="1">
                <a:latin typeface="Tenorite"/>
                <a:cs typeface="Arial"/>
              </a:rPr>
              <a:t>Cluster 1:</a:t>
            </a:r>
            <a:r>
              <a:rPr lang="de-DE" sz="1600">
                <a:latin typeface="Tenorite"/>
                <a:cs typeface="Arial"/>
              </a:rPr>
              <a:t> Most </a:t>
            </a:r>
            <a:r>
              <a:rPr lang="de-DE" sz="1600" err="1">
                <a:latin typeface="Tenorite"/>
                <a:cs typeface="Arial"/>
              </a:rPr>
              <a:t>likely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to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repay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de-DE" sz="1600" b="1">
                <a:latin typeface="Tenorite"/>
                <a:cs typeface="Arial"/>
              </a:rPr>
              <a:t>Account Balance:</a:t>
            </a:r>
            <a:endParaRPr lang="de-DE" sz="1600">
              <a:latin typeface="Tenorite"/>
              <a:cs typeface="Arial"/>
            </a:endParaRPr>
          </a:p>
          <a:p>
            <a:pPr marL="285750" indent="-285750">
              <a:lnSpc>
                <a:spcPct val="90000"/>
              </a:lnSpc>
              <a:spcAft>
                <a:spcPts val="1200"/>
              </a:spcAft>
              <a:buFont typeface="Arial"/>
              <a:buChar char="•"/>
            </a:pPr>
            <a:r>
              <a:rPr lang="de-DE" sz="1600" b="1">
                <a:latin typeface="Tenorite"/>
                <a:cs typeface="Arial"/>
              </a:rPr>
              <a:t>Cluster 1:</a:t>
            </a:r>
            <a:r>
              <a:rPr lang="de-DE" sz="1600">
                <a:latin typeface="Tenorite"/>
                <a:cs typeface="Arial"/>
              </a:rPr>
              <a:t> Higher </a:t>
            </a:r>
            <a:r>
              <a:rPr lang="de-DE" sz="1600" err="1">
                <a:latin typeface="Tenorite"/>
                <a:cs typeface="Arial"/>
              </a:rPr>
              <a:t>account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balance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among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clusters</a:t>
            </a:r>
            <a:endParaRPr lang="de-DE" sz="1600">
              <a:latin typeface="Tenorite"/>
              <a:cs typeface="Arial"/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de-DE" sz="1600" b="1">
                <a:latin typeface="Tenorite"/>
                <a:cs typeface="Arial"/>
              </a:rPr>
              <a:t>Average </a:t>
            </a:r>
            <a:r>
              <a:rPr lang="de-DE" sz="1600" b="1" err="1">
                <a:latin typeface="Tenorite"/>
                <a:cs typeface="Arial"/>
              </a:rPr>
              <a:t>Previous</a:t>
            </a:r>
            <a:r>
              <a:rPr lang="de-DE" sz="1600" b="1">
                <a:latin typeface="Tenorite"/>
                <a:cs typeface="Arial"/>
              </a:rPr>
              <a:t> </a:t>
            </a:r>
            <a:r>
              <a:rPr lang="de-DE" sz="1600" b="1" err="1">
                <a:latin typeface="Tenorite"/>
                <a:cs typeface="Arial"/>
              </a:rPr>
              <a:t>Repayment</a:t>
            </a:r>
            <a:r>
              <a:rPr lang="de-DE" sz="1600" b="1">
                <a:latin typeface="Tenorite"/>
                <a:cs typeface="Arial"/>
              </a:rPr>
              <a:t>:</a:t>
            </a:r>
            <a:endParaRPr lang="de-DE" sz="1600">
              <a:latin typeface="Tenorite"/>
              <a:cs typeface="Arial"/>
            </a:endParaRPr>
          </a:p>
          <a:p>
            <a:pPr marL="285750" indent="-285750">
              <a:lnSpc>
                <a:spcPct val="90000"/>
              </a:lnSpc>
              <a:spcAft>
                <a:spcPts val="1200"/>
              </a:spcAft>
              <a:buFont typeface="Arial"/>
              <a:buChar char="•"/>
            </a:pPr>
            <a:r>
              <a:rPr lang="de-DE" sz="1600" b="1">
                <a:latin typeface="Tenorite"/>
                <a:cs typeface="Arial"/>
              </a:rPr>
              <a:t>Cluster 0: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Lowest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among</a:t>
            </a:r>
            <a:r>
              <a:rPr lang="de-DE" sz="1600">
                <a:latin typeface="Tenorite"/>
                <a:cs typeface="Arial"/>
              </a:rPr>
              <a:t> </a:t>
            </a:r>
            <a:r>
              <a:rPr lang="de-DE" sz="1600" err="1">
                <a:latin typeface="Tenorite"/>
                <a:cs typeface="Arial"/>
              </a:rPr>
              <a:t>clusters</a:t>
            </a:r>
            <a:endParaRPr lang="de-DE" sz="1600">
              <a:latin typeface="Tenorite"/>
              <a:cs typeface="Arial"/>
            </a:endParaRPr>
          </a:p>
          <a:p>
            <a:pPr marL="742950" lvl="1" indent="-285750">
              <a:lnSpc>
                <a:spcPct val="90000"/>
              </a:lnSpc>
              <a:spcAft>
                <a:spcPts val="1200"/>
              </a:spcAft>
              <a:buFont typeface="Arial"/>
              <a:buChar char="•"/>
            </a:pPr>
            <a:endParaRPr lang="de-DE">
              <a:latin typeface="Arial"/>
              <a:cs typeface="Arial"/>
            </a:endParaRPr>
          </a:p>
          <a:p>
            <a:pPr algn="l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257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F0662-9DEC-0734-F2EC-4BC3BC26C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6378"/>
            <a:ext cx="10363201" cy="1629601"/>
          </a:xfrm>
        </p:spPr>
        <p:txBody>
          <a:bodyPr/>
          <a:lstStyle/>
          <a:p>
            <a:r>
              <a:rPr lang="de-DE"/>
              <a:t>Cluster </a:t>
            </a:r>
            <a:r>
              <a:rPr lang="de-DE" err="1"/>
              <a:t>profile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 </a:t>
            </a:r>
            <a:r>
              <a:rPr lang="de-DE" err="1"/>
              <a:t>pca</a:t>
            </a:r>
          </a:p>
        </p:txBody>
      </p:sp>
      <p:pic>
        <p:nvPicPr>
          <p:cNvPr id="6" name="Inhaltsplatzhalter 5" descr="Ein Bild, das Diagramm, Text, Rechteck, Screenshot enthält.&#10;&#10;Beschreibung automatisch generiert.">
            <a:extLst>
              <a:ext uri="{FF2B5EF4-FFF2-40B4-BE49-F238E27FC236}">
                <a16:creationId xmlns:a16="http://schemas.microsoft.com/office/drawing/2014/main" id="{8398F9AE-B77A-5F6C-291B-9E428843366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13250" y="1638580"/>
            <a:ext cx="5889733" cy="4044512"/>
          </a:xfrm>
          <a:ln>
            <a:solidFill>
              <a:schemeClr val="tx1"/>
            </a:solidFill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0970AC-EFFA-F381-6C3D-2473270CD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EB2E88-0CF4-34E5-1D1D-A911177B9D9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800931" y="1714677"/>
            <a:ext cx="5189777" cy="385885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b="1">
                <a:ea typeface="+mn-lt"/>
                <a:cs typeface="+mn-lt"/>
              </a:rPr>
              <a:t>Cluster 1:</a:t>
            </a:r>
            <a:endParaRPr lang="de-DE"/>
          </a:p>
          <a:p>
            <a:r>
              <a:rPr lang="de-DE">
                <a:ea typeface="+mn-lt"/>
                <a:cs typeface="+mn-lt"/>
              </a:rPr>
              <a:t>Higher </a:t>
            </a:r>
            <a:r>
              <a:rPr lang="de-DE" err="1">
                <a:ea typeface="+mn-lt"/>
                <a:cs typeface="+mn-lt"/>
              </a:rPr>
              <a:t>amount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of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credit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given</a:t>
            </a:r>
            <a:endParaRPr lang="de-DE" err="1"/>
          </a:p>
          <a:p>
            <a:r>
              <a:rPr lang="de-DE">
                <a:ea typeface="+mn-lt"/>
                <a:cs typeface="+mn-lt"/>
              </a:rPr>
              <a:t>Higher </a:t>
            </a:r>
            <a:r>
              <a:rPr lang="de-DE" err="1">
                <a:ea typeface="+mn-lt"/>
                <a:cs typeface="+mn-lt"/>
              </a:rPr>
              <a:t>average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previous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repayment</a:t>
            </a:r>
            <a:endParaRPr lang="de-DE" err="1"/>
          </a:p>
          <a:p>
            <a:r>
              <a:rPr lang="de-DE" err="1">
                <a:ea typeface="+mn-lt"/>
                <a:cs typeface="+mn-lt"/>
              </a:rPr>
              <a:t>Older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age</a:t>
            </a:r>
            <a:endParaRPr lang="de-DE" err="1"/>
          </a:p>
          <a:p>
            <a:r>
              <a:rPr lang="de-DE" b="1">
                <a:ea typeface="+mn-lt"/>
                <a:cs typeface="+mn-lt"/>
              </a:rPr>
              <a:t>Cluster 0: </a:t>
            </a:r>
            <a:endParaRPr lang="de-DE">
              <a:ea typeface="+mn-lt"/>
              <a:cs typeface="+mn-lt"/>
            </a:endParaRPr>
          </a:p>
          <a:p>
            <a:r>
              <a:rPr lang="de-DE">
                <a:ea typeface="+mn-lt"/>
                <a:cs typeface="+mn-lt"/>
              </a:rPr>
              <a:t>Lower </a:t>
            </a:r>
            <a:r>
              <a:rPr lang="de-DE" err="1">
                <a:ea typeface="+mn-lt"/>
                <a:cs typeface="+mn-lt"/>
              </a:rPr>
              <a:t>amount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of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credit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given</a:t>
            </a:r>
            <a:endParaRPr lang="de-DE"/>
          </a:p>
          <a:p>
            <a:r>
              <a:rPr lang="de-DE">
                <a:ea typeface="+mn-lt"/>
                <a:cs typeface="+mn-lt"/>
              </a:rPr>
              <a:t>Lower </a:t>
            </a:r>
            <a:r>
              <a:rPr lang="de-DE" err="1">
                <a:ea typeface="+mn-lt"/>
                <a:cs typeface="+mn-lt"/>
              </a:rPr>
              <a:t>average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previous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repayment</a:t>
            </a:r>
            <a:endParaRPr lang="de-DE" err="1"/>
          </a:p>
          <a:p>
            <a:r>
              <a:rPr lang="de-DE">
                <a:ea typeface="+mn-lt"/>
                <a:cs typeface="+mn-lt"/>
              </a:rPr>
              <a:t>Lower </a:t>
            </a:r>
            <a:r>
              <a:rPr lang="de-DE" err="1">
                <a:ea typeface="+mn-lt"/>
                <a:cs typeface="+mn-lt"/>
              </a:rPr>
              <a:t>account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balance</a:t>
            </a:r>
            <a:endParaRPr lang="de-DE" err="1"/>
          </a:p>
          <a:p>
            <a:r>
              <a:rPr lang="de-DE">
                <a:ea typeface="+mn-lt"/>
                <a:cs typeface="+mn-lt"/>
              </a:rPr>
              <a:t>Younger </a:t>
            </a:r>
            <a:r>
              <a:rPr lang="de-DE" err="1">
                <a:ea typeface="+mn-lt"/>
                <a:cs typeface="+mn-lt"/>
              </a:rPr>
              <a:t>age</a:t>
            </a:r>
            <a:endParaRPr lang="de-DE" err="1"/>
          </a:p>
          <a:p>
            <a:pPr lvl="1"/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695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-1552"/>
            <a:ext cx="10363201" cy="1629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baseline="0">
                <a:latin typeface="+mj-lt"/>
                <a:ea typeface="+mj-ea"/>
                <a:cs typeface="+mj-cs"/>
              </a:rPr>
              <a:t>K-Means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FCAA1-5D24-EDFA-4FAB-E1F464A2FCAB}"/>
              </a:ext>
            </a:extLst>
          </p:cNvPr>
          <p:cNvSpPr txBox="1"/>
          <p:nvPr/>
        </p:nvSpPr>
        <p:spPr>
          <a:xfrm>
            <a:off x="914399" y="1085391"/>
            <a:ext cx="3222172" cy="2962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u="sng"/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IN" sz="1700" u="none"/>
              <a:t>Plotting results without PCA</a:t>
            </a:r>
            <a:endParaRPr lang="en-US" sz="1700" u="non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98368-FA6F-AAAD-8445-F3CD1F9E8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100" y="1767246"/>
            <a:ext cx="3926899" cy="24540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9A801-5ED0-1F0C-8403-EB8B23A4A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686" y="1767245"/>
            <a:ext cx="3842414" cy="24540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6A002-A2EA-54EA-E0B9-56336EA05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21304"/>
            <a:ext cx="3842414" cy="2338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4F6C78-933D-A9BB-A988-81E200CB5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5289" y="4221303"/>
            <a:ext cx="3850710" cy="2338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0AC6A6-1F39-88B7-A81D-EAFDCEA07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1767245"/>
            <a:ext cx="4422686" cy="24540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422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683" y="-2378"/>
            <a:ext cx="10352688" cy="1580022"/>
          </a:xfrm>
        </p:spPr>
        <p:txBody>
          <a:bodyPr>
            <a:normAutofit/>
          </a:bodyPr>
          <a:lstStyle/>
          <a:p>
            <a:r>
              <a:rPr lang="en-US" sz="4400" b="1">
                <a:ea typeface="+mj-lt"/>
                <a:cs typeface="+mj-lt"/>
              </a:rPr>
              <a:t>Task</a:t>
            </a:r>
            <a:endParaRPr lang="de-DE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2849" y="1168013"/>
            <a:ext cx="11037427" cy="451928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2400" b="1"/>
              <a:t>Objective:</a:t>
            </a:r>
            <a:endParaRPr lang="de-DE" sz="2400"/>
          </a:p>
          <a:p>
            <a:pPr marL="285750" indent="-285750" algn="just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Help the bank identify customer groups with varying risk levels of credit repayment.</a:t>
            </a:r>
            <a:endParaRPr lang="en-US" sz="2400"/>
          </a:p>
          <a:p>
            <a:pPr algn="just"/>
            <a:r>
              <a:rPr lang="en-US" sz="2400" b="1"/>
              <a:t>Approach:</a:t>
            </a:r>
            <a:endParaRPr lang="en-US" sz="2400"/>
          </a:p>
          <a:p>
            <a:pPr marL="285750" indent="-285750" algn="just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Utilize clustering analysis to categorize customers into distinct groups based on their credit behavior and financial attributes.</a:t>
            </a:r>
            <a:endParaRPr lang="en-US" sz="2400"/>
          </a:p>
          <a:p>
            <a:pPr algn="just"/>
            <a:r>
              <a:rPr lang="en-US" sz="2400" b="1"/>
              <a:t>Goal:</a:t>
            </a:r>
            <a:endParaRPr lang="en-US" sz="2400"/>
          </a:p>
          <a:p>
            <a:pPr marL="285750" indent="-285750" algn="just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Risk Segmentation:</a:t>
            </a:r>
            <a:r>
              <a:rPr lang="en-US" sz="2400">
                <a:ea typeface="+mn-lt"/>
                <a:cs typeface="+mn-lt"/>
              </a:rPr>
              <a:t> Identify high, medium, and low-risk customer groups.</a:t>
            </a:r>
            <a:endParaRPr lang="en-US" sz="2400"/>
          </a:p>
          <a:p>
            <a:pPr marL="285750" indent="-285750" algn="just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Customized Strategies:</a:t>
            </a:r>
            <a:r>
              <a:rPr lang="en-US" sz="2400">
                <a:ea typeface="+mn-lt"/>
                <a:cs typeface="+mn-lt"/>
              </a:rPr>
              <a:t> Tailor credit policies and strategies based on risk profiles.</a:t>
            </a:r>
            <a:endParaRPr lang="en-US" sz="2400"/>
          </a:p>
          <a:p>
            <a:pPr marL="285750" indent="-285750" algn="just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Improved Decision Making:</a:t>
            </a:r>
            <a:r>
              <a:rPr lang="en-US" sz="2400">
                <a:ea typeface="+mn-lt"/>
                <a:cs typeface="+mn-lt"/>
              </a:rPr>
              <a:t> Enhance loan approval processes and minimize potential losses.</a:t>
            </a:r>
            <a:endParaRPr lang="en-US" sz="2400"/>
          </a:p>
          <a:p>
            <a:endParaRPr lang="en-US" sz="2400">
              <a:latin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1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2B770A-CC02-E9B5-1D04-AC381C873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-459"/>
            <a:ext cx="10363201" cy="1629601"/>
          </a:xfrm>
        </p:spPr>
        <p:txBody>
          <a:bodyPr/>
          <a:lstStyle/>
          <a:p>
            <a:r>
              <a:rPr lang="de-DE"/>
              <a:t>DB-Scan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956BD0-F358-13EA-9D33-9606A9A69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B7494A0-F538-B0E8-D308-5A6CCE016354}"/>
              </a:ext>
            </a:extLst>
          </p:cNvPr>
          <p:cNvSpPr txBox="1"/>
          <p:nvPr/>
        </p:nvSpPr>
        <p:spPr>
          <a:xfrm>
            <a:off x="6632773" y="1234694"/>
            <a:ext cx="4890181" cy="51214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>
                <a:ea typeface="+mn-lt"/>
                <a:cs typeface="+mn-lt"/>
              </a:rPr>
              <a:t> </a:t>
            </a:r>
            <a:r>
              <a:rPr lang="de-DE" b="1">
                <a:ea typeface="+mn-lt"/>
                <a:cs typeface="+mn-lt"/>
              </a:rPr>
              <a:t>Purpose:</a:t>
            </a:r>
            <a:endParaRPr lang="de-DE"/>
          </a:p>
          <a:p>
            <a:pPr marL="285750" indent="-285750">
              <a:buFont typeface="Arial"/>
              <a:buChar char="•"/>
            </a:pPr>
            <a:r>
              <a:rPr lang="de-DE">
                <a:latin typeface="Tenorite"/>
                <a:cs typeface="Times New Roman"/>
              </a:rPr>
              <a:t>Clusters </a:t>
            </a:r>
            <a:r>
              <a:rPr lang="de-DE" err="1">
                <a:latin typeface="Tenorite"/>
                <a:cs typeface="Times New Roman"/>
              </a:rPr>
              <a:t>regions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based</a:t>
            </a:r>
            <a:r>
              <a:rPr lang="de-DE">
                <a:latin typeface="Tenorite"/>
                <a:cs typeface="Times New Roman"/>
              </a:rPr>
              <a:t> on </a:t>
            </a:r>
            <a:r>
              <a:rPr lang="de-DE" err="1">
                <a:latin typeface="Tenorite"/>
                <a:cs typeface="Times New Roman"/>
              </a:rPr>
              <a:t>density</a:t>
            </a:r>
            <a:endParaRPr lang="de-DE">
              <a:latin typeface="Tenorite"/>
            </a:endParaRPr>
          </a:p>
          <a:p>
            <a:pPr marL="285750" indent="-285750">
              <a:buFont typeface="Arial"/>
              <a:buChar char="•"/>
            </a:pPr>
            <a:r>
              <a:rPr lang="de-DE">
                <a:latin typeface="Tenorite"/>
                <a:cs typeface="Times New Roman"/>
              </a:rPr>
              <a:t>Handles </a:t>
            </a:r>
            <a:r>
              <a:rPr lang="de-DE" err="1">
                <a:latin typeface="Tenorite"/>
                <a:cs typeface="Times New Roman"/>
              </a:rPr>
              <a:t>arbitrary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shapes</a:t>
            </a:r>
            <a:r>
              <a:rPr lang="de-DE">
                <a:latin typeface="Tenorite"/>
                <a:cs typeface="Times New Roman"/>
              </a:rPr>
              <a:t> in </a:t>
            </a:r>
            <a:r>
              <a:rPr lang="de-DE" err="1">
                <a:latin typeface="Tenorite"/>
                <a:cs typeface="Times New Roman"/>
              </a:rPr>
              <a:t>noisy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datasets</a:t>
            </a:r>
            <a:endParaRPr lang="de-DE">
              <a:latin typeface="Tenorite"/>
            </a:endParaRPr>
          </a:p>
          <a:p>
            <a:r>
              <a:rPr lang="de-DE" b="1">
                <a:latin typeface="Tenorite"/>
                <a:cs typeface="Times New Roman"/>
              </a:rPr>
              <a:t>Key Parameters:</a:t>
            </a:r>
            <a:endParaRPr lang="de-DE">
              <a:latin typeface="Tenorite"/>
            </a:endParaRPr>
          </a:p>
          <a:p>
            <a:pPr marL="285750" indent="-285750">
              <a:buFont typeface="Arial"/>
              <a:buChar char="•"/>
            </a:pPr>
            <a:r>
              <a:rPr lang="de-DE" b="1">
                <a:latin typeface="Tenorite"/>
                <a:cs typeface="Times New Roman"/>
              </a:rPr>
              <a:t>ϵ-</a:t>
            </a:r>
            <a:r>
              <a:rPr lang="de-DE" b="1" err="1">
                <a:latin typeface="Tenorite"/>
                <a:cs typeface="Times New Roman"/>
              </a:rPr>
              <a:t>neighborhood</a:t>
            </a:r>
            <a:r>
              <a:rPr lang="de-DE" b="1">
                <a:latin typeface="Tenorite"/>
                <a:cs typeface="Times New Roman"/>
              </a:rPr>
              <a:t> (Epsilon):</a:t>
            </a:r>
            <a:r>
              <a:rPr lang="de-DE">
                <a:latin typeface="Tenorite"/>
                <a:cs typeface="Times New Roman"/>
              </a:rPr>
              <a:t> Radius </a:t>
            </a:r>
            <a:r>
              <a:rPr lang="de-DE" err="1">
                <a:latin typeface="Tenorite"/>
                <a:cs typeface="Times New Roman"/>
              </a:rPr>
              <a:t>around</a:t>
            </a:r>
            <a:r>
              <a:rPr lang="de-DE">
                <a:latin typeface="Tenorite"/>
                <a:cs typeface="Times New Roman"/>
              </a:rPr>
              <a:t> a </a:t>
            </a:r>
            <a:r>
              <a:rPr lang="de-DE" err="1">
                <a:latin typeface="Tenorite"/>
                <a:cs typeface="Times New Roman"/>
              </a:rPr>
              <a:t>data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point</a:t>
            </a:r>
            <a:endParaRPr lang="de-DE">
              <a:latin typeface="Tenorite"/>
            </a:endParaRPr>
          </a:p>
          <a:p>
            <a:pPr marL="285750" indent="-285750">
              <a:buFont typeface="Arial"/>
              <a:buChar char="•"/>
            </a:pPr>
            <a:r>
              <a:rPr lang="de-DE" b="1" err="1">
                <a:latin typeface="Tenorite"/>
                <a:cs typeface="Times New Roman"/>
              </a:rPr>
              <a:t>MinPts</a:t>
            </a:r>
            <a:r>
              <a:rPr lang="de-DE" b="1">
                <a:latin typeface="Tenorite"/>
                <a:cs typeface="Times New Roman"/>
              </a:rPr>
              <a:t> (Minimum Points):</a:t>
            </a:r>
            <a:r>
              <a:rPr lang="de-DE">
                <a:latin typeface="Tenorite"/>
                <a:cs typeface="Times New Roman"/>
              </a:rPr>
              <a:t> Minimum </a:t>
            </a:r>
            <a:r>
              <a:rPr lang="de-DE" err="1">
                <a:latin typeface="Tenorite"/>
                <a:cs typeface="Times New Roman"/>
              </a:rPr>
              <a:t>number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of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points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within</a:t>
            </a:r>
            <a:r>
              <a:rPr lang="de-DE">
                <a:latin typeface="Tenorite"/>
                <a:cs typeface="Times New Roman"/>
              </a:rPr>
              <a:t> ϵ </a:t>
            </a:r>
            <a:r>
              <a:rPr lang="de-DE" err="1">
                <a:latin typeface="Tenorite"/>
                <a:cs typeface="Times New Roman"/>
              </a:rPr>
              <a:t>to</a:t>
            </a:r>
            <a:r>
              <a:rPr lang="de-DE">
                <a:latin typeface="Tenorite"/>
                <a:cs typeface="Times New Roman"/>
              </a:rPr>
              <a:t> form a </a:t>
            </a:r>
            <a:r>
              <a:rPr lang="de-DE" err="1">
                <a:latin typeface="Tenorite"/>
                <a:cs typeface="Times New Roman"/>
              </a:rPr>
              <a:t>core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point</a:t>
            </a:r>
            <a:endParaRPr lang="de-DE">
              <a:latin typeface="Tenorite"/>
            </a:endParaRPr>
          </a:p>
          <a:p>
            <a:r>
              <a:rPr lang="de-DE" b="1" err="1">
                <a:latin typeface="Tenorite"/>
                <a:cs typeface="Times New Roman"/>
              </a:rPr>
              <a:t>Algorithm</a:t>
            </a:r>
            <a:r>
              <a:rPr lang="de-DE" b="1">
                <a:latin typeface="Tenorite"/>
                <a:cs typeface="Times New Roman"/>
              </a:rPr>
              <a:t> </a:t>
            </a:r>
            <a:r>
              <a:rPr lang="de-DE" b="1" err="1">
                <a:latin typeface="Tenorite"/>
                <a:cs typeface="Times New Roman"/>
              </a:rPr>
              <a:t>Steps</a:t>
            </a:r>
            <a:r>
              <a:rPr lang="de-DE" b="1">
                <a:latin typeface="Tenorite"/>
                <a:cs typeface="Times New Roman"/>
              </a:rPr>
              <a:t>:</a:t>
            </a:r>
            <a:endParaRPr lang="de-DE">
              <a:latin typeface="Tenorite"/>
            </a:endParaRPr>
          </a:p>
          <a:p>
            <a:pPr marL="285750" indent="-285750">
              <a:buFont typeface="Arial"/>
              <a:buChar char="•"/>
            </a:pPr>
            <a:r>
              <a:rPr lang="de-DE" b="1">
                <a:latin typeface="Tenorite"/>
                <a:cs typeface="Times New Roman"/>
              </a:rPr>
              <a:t>Set Parameters: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Define</a:t>
            </a:r>
            <a:r>
              <a:rPr lang="de-DE">
                <a:latin typeface="Tenorite"/>
                <a:cs typeface="Times New Roman"/>
              </a:rPr>
              <a:t> ϵ and </a:t>
            </a:r>
            <a:r>
              <a:rPr lang="de-DE" err="1">
                <a:latin typeface="Tenorite"/>
                <a:cs typeface="Times New Roman"/>
              </a:rPr>
              <a:t>MinPts</a:t>
            </a:r>
            <a:endParaRPr lang="de-DE">
              <a:latin typeface="Tenorite"/>
            </a:endParaRPr>
          </a:p>
          <a:p>
            <a:pPr marL="285750" indent="-285750">
              <a:buFont typeface="Arial"/>
              <a:buChar char="•"/>
            </a:pPr>
            <a:r>
              <a:rPr lang="de-DE" b="1" err="1">
                <a:latin typeface="Tenorite"/>
                <a:cs typeface="Times New Roman"/>
              </a:rPr>
              <a:t>Identify</a:t>
            </a:r>
            <a:r>
              <a:rPr lang="de-DE" b="1">
                <a:latin typeface="Tenorite"/>
                <a:cs typeface="Times New Roman"/>
              </a:rPr>
              <a:t> Core Points:</a:t>
            </a:r>
            <a:r>
              <a:rPr lang="de-DE">
                <a:latin typeface="Tenorite"/>
                <a:cs typeface="Times New Roman"/>
              </a:rPr>
              <a:t> Points </a:t>
            </a:r>
            <a:r>
              <a:rPr lang="de-DE" err="1">
                <a:latin typeface="Tenorite"/>
                <a:cs typeface="Times New Roman"/>
              </a:rPr>
              <a:t>with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MinPts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within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their</a:t>
            </a:r>
            <a:r>
              <a:rPr lang="de-DE">
                <a:latin typeface="Tenorite"/>
                <a:cs typeface="Times New Roman"/>
              </a:rPr>
              <a:t> ϵ-</a:t>
            </a:r>
            <a:r>
              <a:rPr lang="de-DE" err="1">
                <a:latin typeface="Tenorite"/>
                <a:cs typeface="Times New Roman"/>
              </a:rPr>
              <a:t>neighborhood</a:t>
            </a:r>
            <a:endParaRPr lang="de-DE">
              <a:latin typeface="Tenorite"/>
            </a:endParaRPr>
          </a:p>
          <a:p>
            <a:pPr marL="285750" indent="-285750">
              <a:buFont typeface="Arial"/>
              <a:buChar char="•"/>
            </a:pPr>
            <a:r>
              <a:rPr lang="de-DE" b="1" err="1">
                <a:latin typeface="Tenorite"/>
                <a:cs typeface="Times New Roman"/>
              </a:rPr>
              <a:t>Expand</a:t>
            </a:r>
            <a:r>
              <a:rPr lang="de-DE" b="1">
                <a:latin typeface="Tenorite"/>
                <a:cs typeface="Times New Roman"/>
              </a:rPr>
              <a:t> Clusters: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Grow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clusters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by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including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reachable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points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until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no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more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can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be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added</a:t>
            </a:r>
            <a:endParaRPr lang="de-DE">
              <a:latin typeface="Tenorite"/>
            </a:endParaRPr>
          </a:p>
          <a:p>
            <a:pPr marL="285750" indent="-285750">
              <a:buFont typeface="Arial"/>
              <a:buChar char="•"/>
            </a:pPr>
            <a:r>
              <a:rPr lang="de-DE" b="1">
                <a:latin typeface="Tenorite"/>
                <a:cs typeface="Times New Roman"/>
              </a:rPr>
              <a:t>Repeat: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Finalize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cluster</a:t>
            </a:r>
            <a:r>
              <a:rPr lang="de-DE">
                <a:latin typeface="Tenorite"/>
                <a:cs typeface="Times New Roman"/>
              </a:rPr>
              <a:t> and </a:t>
            </a:r>
            <a:r>
              <a:rPr lang="de-DE" err="1">
                <a:latin typeface="Tenorite"/>
                <a:cs typeface="Times New Roman"/>
              </a:rPr>
              <a:t>move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to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the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next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core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point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until</a:t>
            </a:r>
            <a:r>
              <a:rPr lang="de-DE">
                <a:latin typeface="Tenorite"/>
                <a:cs typeface="Times New Roman"/>
              </a:rPr>
              <a:t> all </a:t>
            </a:r>
            <a:r>
              <a:rPr lang="de-DE" err="1">
                <a:latin typeface="Tenorite"/>
                <a:cs typeface="Times New Roman"/>
              </a:rPr>
              <a:t>points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are</a:t>
            </a:r>
            <a:r>
              <a:rPr lang="de-DE">
                <a:latin typeface="Tenorite"/>
                <a:cs typeface="Times New Roman"/>
              </a:rPr>
              <a:t> </a:t>
            </a:r>
            <a:r>
              <a:rPr lang="de-DE" err="1">
                <a:latin typeface="Tenorite"/>
                <a:cs typeface="Times New Roman"/>
              </a:rPr>
              <a:t>processed</a:t>
            </a:r>
            <a:endParaRPr lang="de-DE">
              <a:latin typeface="Tenorite"/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endParaRPr lang="de-DE">
              <a:latin typeface="Tenorite"/>
              <a:cs typeface="Arial"/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endParaRPr lang="de-DE" sz="1400">
              <a:latin typeface="Arial"/>
              <a:cs typeface="Arial"/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8F6A5E7F-DAA6-065E-CB63-34166585A6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622" y="8555995"/>
            <a:ext cx="4992709" cy="3747180"/>
          </a:xfrm>
        </p:spPr>
        <p:txBody>
          <a:bodyPr/>
          <a:lstStyle/>
          <a:p>
            <a:endParaRPr lang="de-DE"/>
          </a:p>
        </p:txBody>
      </p:sp>
      <p:pic>
        <p:nvPicPr>
          <p:cNvPr id="4" name="Inhaltsplatzhalter 5" descr="Ein Bild, das Text, Screenshot, Diagramm, Karte enthält.&#10;&#10;Beschreibung automatisch generiert.">
            <a:extLst>
              <a:ext uri="{FF2B5EF4-FFF2-40B4-BE49-F238E27FC236}">
                <a16:creationId xmlns:a16="http://schemas.microsoft.com/office/drawing/2014/main" id="{60220638-6D93-A2D3-C188-383EA9373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789" y="1236099"/>
            <a:ext cx="4274719" cy="2479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nhaltsplatzhalter 6" descr="Ein Bild, das Text, Screenshot, Diagramm enthält.&#10;&#10;Beschreibung automatisch generiert.">
            <a:extLst>
              <a:ext uri="{FF2B5EF4-FFF2-40B4-BE49-F238E27FC236}">
                <a16:creationId xmlns:a16="http://schemas.microsoft.com/office/drawing/2014/main" id="{E11A18A6-5D76-1F63-0614-B148589268D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955683" y="3714310"/>
            <a:ext cx="4276819" cy="2540211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114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-459"/>
            <a:ext cx="10363201" cy="1629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DB-Scan vs K-Means</a:t>
            </a:r>
            <a:endParaRPr lang="en-US" kern="1200" cap="all" baseline="0"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1DD06FB-50FF-78F3-65BD-41727CC0CBFD}"/>
              </a:ext>
            </a:extLst>
          </p:cNvPr>
          <p:cNvSpPr txBox="1"/>
          <p:nvPr/>
        </p:nvSpPr>
        <p:spPr>
          <a:xfrm>
            <a:off x="927880" y="1430728"/>
            <a:ext cx="423807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DBSCAN Limitations:</a:t>
            </a:r>
          </a:p>
          <a:p>
            <a:pPr marL="228600" indent="-228600">
              <a:buFont typeface=""/>
              <a:buChar char="•"/>
            </a:pPr>
            <a:r>
              <a:rPr lang="en-US" sz="2400" b="1"/>
              <a:t>Inconsistent Clustering:</a:t>
            </a:r>
          </a:p>
          <a:p>
            <a:pPr marL="228600" lvl="1" indent="-228600">
              <a:buFont typeface=""/>
              <a:buChar char="•"/>
            </a:pPr>
            <a:r>
              <a:rPr lang="en-US" sz="2400"/>
              <a:t>Does not effectively demonstrate clustering tendency.</a:t>
            </a:r>
          </a:p>
          <a:p>
            <a:pPr marL="228600" lvl="1" indent="-228600">
              <a:buFont typeface=""/>
              <a:buChar char="•"/>
            </a:pPr>
            <a:r>
              <a:rPr lang="en-US" sz="2400"/>
              <a:t>Similar results across different epsilons and minimum points.</a:t>
            </a:r>
          </a:p>
          <a:p>
            <a:pPr marL="228600" lvl="1" indent="-228600">
              <a:buFont typeface=""/>
              <a:buChar char="•"/>
            </a:pPr>
            <a:r>
              <a:rPr lang="en-US" sz="2400"/>
              <a:t>No clear clusters identified.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659DDD-99D5-41C9-648B-8777BC126160}"/>
              </a:ext>
            </a:extLst>
          </p:cNvPr>
          <p:cNvSpPr txBox="1"/>
          <p:nvPr/>
        </p:nvSpPr>
        <p:spPr>
          <a:xfrm>
            <a:off x="6094238" y="1429741"/>
            <a:ext cx="427600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Segoe UI"/>
              </a:rPr>
              <a:t>K-means Advantages:</a:t>
            </a:r>
            <a:r>
              <a:rPr lang="en-US" sz="2400">
                <a:cs typeface="Segoe UI"/>
              </a:rPr>
              <a:t>​</a:t>
            </a:r>
          </a:p>
          <a:p>
            <a:pPr marL="228600" indent="-228600">
              <a:buFont typeface=""/>
              <a:buChar char="•"/>
            </a:pPr>
            <a:r>
              <a:rPr lang="en-US" sz="2400" b="1">
                <a:cs typeface="Arial"/>
              </a:rPr>
              <a:t>Reliable Clustering:</a:t>
            </a:r>
            <a:r>
              <a:rPr lang="en-US" sz="2400">
                <a:cs typeface="Arial"/>
              </a:rPr>
              <a:t>​</a:t>
            </a:r>
          </a:p>
          <a:p>
            <a:pPr marL="228600" lvl="1" indent="-228600">
              <a:buFont typeface=""/>
              <a:buChar char="•"/>
            </a:pPr>
            <a:r>
              <a:rPr lang="en-US" sz="2400">
                <a:cs typeface="Arial"/>
              </a:rPr>
              <a:t>Demonstrates clear clustering tendency​.</a:t>
            </a:r>
          </a:p>
          <a:p>
            <a:pPr marL="228600" lvl="1" indent="-228600">
              <a:buFont typeface=""/>
              <a:buChar char="•"/>
            </a:pPr>
            <a:r>
              <a:rPr lang="en-US" sz="2400">
                <a:cs typeface="Arial"/>
              </a:rPr>
              <a:t>Provides distinct clusters within the data​.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9E244-32A9-6461-87CC-126FBA1E0737}"/>
              </a:ext>
            </a:extLst>
          </p:cNvPr>
          <p:cNvSpPr txBox="1"/>
          <p:nvPr/>
        </p:nvSpPr>
        <p:spPr>
          <a:xfrm>
            <a:off x="4975464" y="5658180"/>
            <a:ext cx="79186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Arial"/>
              </a:rPr>
              <a:t>Conclusion:</a:t>
            </a:r>
            <a:r>
              <a:rPr lang="en-US" sz="2400">
                <a:cs typeface="Arial"/>
              </a:rPr>
              <a:t>​​</a:t>
            </a:r>
          </a:p>
          <a:p>
            <a:pPr marL="228600" indent="-228600">
              <a:buFont typeface=""/>
              <a:buChar char="•"/>
            </a:pPr>
            <a:r>
              <a:rPr lang="en-US" sz="2400" b="1">
                <a:cs typeface="Arial"/>
              </a:rPr>
              <a:t>DBSCAN:</a:t>
            </a:r>
            <a:r>
              <a:rPr lang="en-US" sz="2400">
                <a:cs typeface="Arial"/>
              </a:rPr>
              <a:t> Not reliable for this dataset​​</a:t>
            </a:r>
          </a:p>
          <a:p>
            <a:pPr marL="228600" indent="-228600">
              <a:buFont typeface=""/>
              <a:buChar char="•"/>
            </a:pPr>
            <a:r>
              <a:rPr lang="en-US" sz="2400" b="1">
                <a:cs typeface="Arial"/>
              </a:rPr>
              <a:t>K-means:</a:t>
            </a:r>
            <a:r>
              <a:rPr lang="en-US" sz="2400">
                <a:cs typeface="Arial"/>
              </a:rPr>
              <a:t> More effective in identifying clear clusters​​</a:t>
            </a:r>
          </a:p>
        </p:txBody>
      </p:sp>
    </p:spTree>
    <p:extLst>
      <p:ext uri="{BB962C8B-B14F-4D97-AF65-F5344CB8AC3E}">
        <p14:creationId xmlns:p14="http://schemas.microsoft.com/office/powerpoint/2010/main" val="214237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222" y="1734274"/>
            <a:ext cx="8480679" cy="1699772"/>
          </a:xfrm>
        </p:spPr>
        <p:txBody>
          <a:bodyPr/>
          <a:lstStyle/>
          <a:p>
            <a:pPr algn="ctr"/>
            <a:r>
              <a:rPr lang="en-US"/>
              <a:t>Model diagnostics and Conclusion</a:t>
            </a:r>
          </a:p>
        </p:txBody>
      </p:sp>
    </p:spTree>
    <p:extLst>
      <p:ext uri="{BB962C8B-B14F-4D97-AF65-F5344CB8AC3E}">
        <p14:creationId xmlns:p14="http://schemas.microsoft.com/office/powerpoint/2010/main" val="389541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/>
          <a:lstStyle/>
          <a:p>
            <a:r>
              <a:rPr lang="en-US"/>
              <a:t>Evaluation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26637-007F-EC9E-F644-AAFBA0900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9753600" cy="37471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2800">
                <a:latin typeface="Tenorite"/>
                <a:cs typeface="Times New Roman"/>
              </a:rPr>
              <a:t>To evaluate our different Cluster-models we used the Silhouette Score. The Silhouette score is a metric used to calculate the goodness of a clustering technique. Its value ranges from -1 to 1. The higher the score, the better. 1 means clusters are well apart from each other and better distinguished. 0 means clusters are indifferent or the distance between clusters is not significant. -1 means clusters are assigned in the wrong way </a:t>
            </a:r>
            <a:r>
              <a:rPr lang="en-US" sz="2800">
                <a:cs typeface="Times New Roman"/>
              </a:rPr>
              <a:t>ne</a:t>
            </a:r>
            <a:r>
              <a:rPr lang="en-US" sz="2800"/>
              <a:t>cessary</a:t>
            </a:r>
            <a:endParaRPr lang="de-DE" sz="2800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7D737D72-E95C-1A02-49DD-6DD92D9E21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75536" y="7547741"/>
            <a:ext cx="6115050" cy="6868886"/>
          </a:xfrm>
        </p:spPr>
      </p:sp>
    </p:spTree>
    <p:extLst>
      <p:ext uri="{BB962C8B-B14F-4D97-AF65-F5344CB8AC3E}">
        <p14:creationId xmlns:p14="http://schemas.microsoft.com/office/powerpoint/2010/main" val="134941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2095E-4146-615C-A6D4-36C9BA61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180" y="2234"/>
            <a:ext cx="5179615" cy="1448747"/>
          </a:xfrm>
        </p:spPr>
        <p:txBody>
          <a:bodyPr/>
          <a:lstStyle/>
          <a:p>
            <a:r>
              <a:rPr lang="de-DE"/>
              <a:t>Evaluation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16F286-4009-E32B-2006-26ED805A1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44</a:t>
            </a:fld>
            <a:endParaRPr lang="en-US"/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41C55284-5118-7771-0E11-49DCF8741A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1719462"/>
              </p:ext>
            </p:extLst>
          </p:nvPr>
        </p:nvGraphicFramePr>
        <p:xfrm>
          <a:off x="1545111" y="1289889"/>
          <a:ext cx="9879105" cy="495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7919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3008705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1982481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8106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Algorithm</a:t>
                      </a:r>
                      <a:endParaRPr lang="de-DE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de-DE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de-DE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1035828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K-Means with two features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Silhouette Score</a:t>
                      </a:r>
                      <a:endParaRPr lang="de-DE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0.63</a:t>
                      </a:r>
                      <a:endParaRPr lang="de-DE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103582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K-Means with PCA</a:t>
                      </a:r>
                      <a:endParaRPr lang="de-DE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Silhouette Score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0.838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1035828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DB-Scan with two features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Silhouette Score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0.835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1035828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DB-Scan with PCA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Silhouette Score</a:t>
                      </a:r>
                      <a:endParaRPr lang="de-DE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0.665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633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535" y="-327"/>
            <a:ext cx="9777890" cy="1448747"/>
          </a:xfrm>
        </p:spPr>
        <p:txBody>
          <a:bodyPr/>
          <a:lstStyle/>
          <a:p>
            <a:r>
              <a:rPr lang="en-US"/>
              <a:t>Best result - clustering with </a:t>
            </a:r>
            <a:r>
              <a:rPr lang="en-US" err="1"/>
              <a:t>PCa</a:t>
            </a:r>
            <a:r>
              <a:rPr lang="en-US"/>
              <a:t> gives us 2 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26637-007F-EC9E-F644-AAFBA0900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9753600" cy="374718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800"/>
          </a:p>
          <a:p>
            <a:pPr>
              <a:buNone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7D737D72-E95C-1A02-49DD-6DD92D9E21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75536" y="7547741"/>
            <a:ext cx="6115050" cy="6868886"/>
          </a:xfrm>
        </p:spPr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5AFE692-680A-917E-405C-7411D7354F56}"/>
              </a:ext>
            </a:extLst>
          </p:cNvPr>
          <p:cNvSpPr txBox="1"/>
          <p:nvPr/>
        </p:nvSpPr>
        <p:spPr>
          <a:xfrm>
            <a:off x="1722384" y="1538451"/>
            <a:ext cx="9748020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Cluster 0 (High-Risk)</a:t>
            </a:r>
          </a:p>
          <a:p>
            <a:pPr marL="228600" indent="-228600">
              <a:buFont typeface=""/>
              <a:buChar char="•"/>
            </a:pPr>
            <a:r>
              <a:rPr lang="en-US" sz="2000" b="1"/>
              <a:t>Characteristics:</a:t>
            </a:r>
          </a:p>
          <a:p>
            <a:pPr marL="228600" lvl="1" indent="-228600">
              <a:buFont typeface=""/>
              <a:buChar char="•"/>
            </a:pPr>
            <a:r>
              <a:rPr lang="en-US" sz="2000"/>
              <a:t>Clients with lower average previous repayments, lower account balances, and lower amounts of credit given.</a:t>
            </a:r>
          </a:p>
          <a:p>
            <a:pPr marL="228600" lvl="1" indent="-228600">
              <a:buFont typeface=""/>
              <a:buChar char="•"/>
            </a:pPr>
            <a:r>
              <a:rPr lang="en-US" sz="2000"/>
              <a:t>Higher proportion of females, individuals with high school education and graduates, and single individuals.</a:t>
            </a:r>
          </a:p>
          <a:p>
            <a:pPr marL="228600" lvl="1" indent="-228600">
              <a:buFont typeface=""/>
              <a:buChar char="•"/>
            </a:pPr>
            <a:r>
              <a:rPr lang="en-US" sz="2000"/>
              <a:t>Consistent with previous findings.</a:t>
            </a:r>
          </a:p>
          <a:p>
            <a:r>
              <a:rPr lang="en-US" sz="2000" b="1"/>
              <a:t>Cluster 1 (Low-Risk)</a:t>
            </a:r>
          </a:p>
          <a:p>
            <a:pPr marL="228600" indent="-228600">
              <a:buFont typeface=""/>
              <a:buChar char="•"/>
            </a:pPr>
            <a:r>
              <a:rPr lang="en-US" sz="2000" b="1"/>
              <a:t>Characteristics:</a:t>
            </a:r>
          </a:p>
          <a:p>
            <a:pPr marL="228600" lvl="1" indent="-228600">
              <a:buFont typeface=""/>
              <a:buChar char="•"/>
            </a:pPr>
            <a:r>
              <a:rPr lang="en-US" sz="2000"/>
              <a:t>Clients with higher average previous repayments, higher account balances, and higher amounts of credit given.</a:t>
            </a:r>
          </a:p>
          <a:p>
            <a:pPr marL="228600" lvl="1" indent="-228600">
              <a:buFont typeface=""/>
              <a:buChar char="•"/>
            </a:pPr>
            <a:r>
              <a:rPr lang="en-US" sz="2000"/>
              <a:t>Higher proportion of males, individuals with university and other types of education, and slightly more married individuals.</a:t>
            </a:r>
          </a:p>
          <a:p>
            <a:pPr marL="228600" lvl="1" indent="-228600">
              <a:buFont typeface=""/>
              <a:buChar char="•"/>
            </a:pPr>
            <a:r>
              <a:rPr lang="en-US" sz="2000"/>
              <a:t>Consistent with earlier analysis.</a:t>
            </a:r>
          </a:p>
        </p:txBody>
      </p:sp>
    </p:spTree>
    <p:extLst>
      <p:ext uri="{BB962C8B-B14F-4D97-AF65-F5344CB8AC3E}">
        <p14:creationId xmlns:p14="http://schemas.microsoft.com/office/powerpoint/2010/main" val="250484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611" y="-574"/>
            <a:ext cx="5179615" cy="1448747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26637-007F-EC9E-F644-AAFBA0900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44625" y="1558175"/>
            <a:ext cx="9753600" cy="37471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DB-Scan and K-means yield similar results. However, DB-Scan is not interpretable, which might be to overfitting. </a:t>
            </a:r>
            <a:endParaRPr lang="de-DE"/>
          </a:p>
          <a:p>
            <a:r>
              <a:rPr lang="en-US" sz="2800"/>
              <a:t>K-means with average amount and average balance leads to three clusters and a Silhouette score of 0,63</a:t>
            </a:r>
          </a:p>
          <a:p>
            <a:r>
              <a:rPr lang="en-US" sz="2800"/>
              <a:t>K-means with PCA is our best result with a Silhouette score of 0.838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7D737D72-E95C-1A02-49DD-6DD92D9E21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75536" y="7547741"/>
            <a:ext cx="6115050" cy="6868886"/>
          </a:xfrm>
        </p:spPr>
      </p:sp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/>
              <a:t>FIN.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baseline="0">
                <a:latin typeface="+mj-lt"/>
                <a:ea typeface="+mj-ea"/>
                <a:cs typeface="+mj-cs"/>
              </a:rPr>
              <a:t>K-Means clustering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181338-FD6E-4D16-C883-C39F0F7BE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846619"/>
            <a:ext cx="4328455" cy="36908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AF5138-4F76-0438-FE21-A386FC4F2DB9}"/>
              </a:ext>
            </a:extLst>
          </p:cNvPr>
          <p:cNvSpPr txBox="1"/>
          <p:nvPr/>
        </p:nvSpPr>
        <p:spPr>
          <a:xfrm>
            <a:off x="8151222" y="1846619"/>
            <a:ext cx="3222172" cy="2962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u="sng"/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IN" sz="1700" u="none"/>
              <a:t>Descriptive Statistics</a:t>
            </a:r>
            <a:endParaRPr lang="en-US" sz="1700" u="none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43AFF2D-7862-6074-79B1-452E05F57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538312"/>
              </p:ext>
            </p:extLst>
          </p:nvPr>
        </p:nvGraphicFramePr>
        <p:xfrm>
          <a:off x="6949148" y="2303067"/>
          <a:ext cx="451714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8571">
                  <a:extLst>
                    <a:ext uri="{9D8B030D-6E8A-4147-A177-3AD203B41FA5}">
                      <a16:colId xmlns:a16="http://schemas.microsoft.com/office/drawing/2014/main" val="2993193319"/>
                    </a:ext>
                  </a:extLst>
                </a:gridCol>
                <a:gridCol w="2258571">
                  <a:extLst>
                    <a:ext uri="{9D8B030D-6E8A-4147-A177-3AD203B41FA5}">
                      <a16:colId xmlns:a16="http://schemas.microsoft.com/office/drawing/2014/main" val="3693486292"/>
                    </a:ext>
                  </a:extLst>
                </a:gridCol>
              </a:tblGrid>
              <a:tr h="303100">
                <a:tc gridSpan="2"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Frequency of points in each cluster for k=3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618357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330933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25,160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671046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3846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8044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7C2A1E5-4F8F-E1D5-CD8A-B0A70966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56429"/>
              </p:ext>
            </p:extLst>
          </p:nvPr>
        </p:nvGraphicFramePr>
        <p:xfrm>
          <a:off x="6949148" y="3766107"/>
          <a:ext cx="451714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8571">
                  <a:extLst>
                    <a:ext uri="{9D8B030D-6E8A-4147-A177-3AD203B41FA5}">
                      <a16:colId xmlns:a16="http://schemas.microsoft.com/office/drawing/2014/main" val="2993193319"/>
                    </a:ext>
                  </a:extLst>
                </a:gridCol>
                <a:gridCol w="2258571">
                  <a:extLst>
                    <a:ext uri="{9D8B030D-6E8A-4147-A177-3AD203B41FA5}">
                      <a16:colId xmlns:a16="http://schemas.microsoft.com/office/drawing/2014/main" val="3693486292"/>
                    </a:ext>
                  </a:extLst>
                </a:gridCol>
              </a:tblGrid>
              <a:tr h="303100">
                <a:tc gridSpan="2"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Density points in each cluster for k=3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618357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330933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83.86%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671046"/>
                  </a:ext>
                </a:extLst>
              </a:tr>
              <a:tr h="3031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12.82%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8044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B9C5B28-5542-6574-FA1D-ECCB9B024DBF}"/>
              </a:ext>
            </a:extLst>
          </p:cNvPr>
          <p:cNvSpPr txBox="1"/>
          <p:nvPr/>
        </p:nvSpPr>
        <p:spPr>
          <a:xfrm>
            <a:off x="914399" y="1360398"/>
            <a:ext cx="3222172" cy="594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u="sng"/>
            </a:lvl1pPr>
            <a:lvl2pPr marL="6858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lvl2pPr>
            <a:lvl3pPr marL="11430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4pPr>
            <a:lvl5pPr marL="2057400" indent="-22860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IN" sz="1700" u="none"/>
              <a:t>Model Diagnostics</a:t>
            </a:r>
          </a:p>
          <a:p>
            <a:pPr algn="l"/>
            <a:r>
              <a:rPr lang="en-IN" sz="1700" u="none"/>
              <a:t>Standard Scaler results</a:t>
            </a:r>
            <a:endParaRPr lang="en-US" sz="1700" u="none"/>
          </a:p>
        </p:txBody>
      </p:sp>
    </p:spTree>
    <p:extLst>
      <p:ext uri="{BB962C8B-B14F-4D97-AF65-F5344CB8AC3E}">
        <p14:creationId xmlns:p14="http://schemas.microsoft.com/office/powerpoint/2010/main" val="3990230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593" y="-281792"/>
            <a:ext cx="10352688" cy="1998868"/>
          </a:xfrm>
        </p:spPr>
        <p:txBody>
          <a:bodyPr/>
          <a:lstStyle/>
          <a:p>
            <a:r>
              <a:rPr lang="en-US" b="1">
                <a:ea typeface="+mj-lt"/>
                <a:cs typeface="+mj-lt"/>
              </a:rPr>
              <a:t>Dataset 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6257366" cy="39149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N" sz="2400">
                <a:latin typeface="Tenorite"/>
              </a:rPr>
              <a:t>I</a:t>
            </a:r>
            <a:endParaRPr lang="en-IN" sz="2400">
              <a:latin typeface="Tenorite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Inhaltsplatzhalter 9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CD46CBAE-5ABB-F97B-84E2-4E0E9B1DAE8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806087" y="1252798"/>
            <a:ext cx="9886068" cy="499689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1352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262" y="1913158"/>
            <a:ext cx="6982955" cy="1962531"/>
          </a:xfrm>
        </p:spPr>
        <p:txBody>
          <a:bodyPr/>
          <a:lstStyle/>
          <a:p>
            <a:pPr algn="ctr"/>
            <a:r>
              <a:rPr lang="en-US"/>
              <a:t>Data Cleaning and Preprocessing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52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06308" y="1419080"/>
            <a:ext cx="6580767" cy="323278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IN" sz="2400">
                <a:latin typeface="Tenorite"/>
                <a:cs typeface="Arial"/>
              </a:rPr>
              <a:t>We followed the classical procedure of Data cleaning.</a:t>
            </a:r>
            <a:endParaRPr lang="en-US" sz="2400"/>
          </a:p>
          <a:p>
            <a:pPr marL="457200" indent="-457200" algn="just">
              <a:buAutoNum type="arabicPeriod"/>
            </a:pPr>
            <a:r>
              <a:rPr lang="en-IN" sz="2400">
                <a:latin typeface="Tenorite"/>
                <a:cs typeface="Arial"/>
              </a:rPr>
              <a:t>Checking for Null Values</a:t>
            </a:r>
          </a:p>
          <a:p>
            <a:pPr marL="457200" indent="-457200" algn="just">
              <a:buAutoNum type="arabicPeriod"/>
            </a:pPr>
            <a:r>
              <a:rPr lang="en-IN" sz="2400">
                <a:latin typeface="Tenorite"/>
                <a:cs typeface="Arial"/>
              </a:rPr>
              <a:t>Checking for duplicates</a:t>
            </a:r>
          </a:p>
          <a:p>
            <a:pPr marL="457200" indent="-457200" algn="just">
              <a:buAutoNum type="arabicPeriod"/>
            </a:pPr>
            <a:r>
              <a:rPr lang="en-IN" sz="2400">
                <a:latin typeface="Tenorite"/>
                <a:cs typeface="Arial"/>
              </a:rPr>
              <a:t>Removing missing values</a:t>
            </a:r>
          </a:p>
          <a:p>
            <a:r>
              <a:rPr lang="en-IN" sz="2400">
                <a:latin typeface="Tenorite"/>
                <a:cs typeface="Arial"/>
              </a:rPr>
              <a:t>Neither, Null Values, nor duplicates or missing values were found. Therefore, no data points were dropped.</a:t>
            </a:r>
          </a:p>
          <a:p>
            <a:r>
              <a:rPr lang="en-IN" sz="2400">
                <a:ea typeface="+mn-lt"/>
                <a:cs typeface="+mn-lt"/>
              </a:rPr>
              <a:t>To facilitate the later explorative  Data Analysis and Model building we created new features that allowed us to make more meaningful statements about the data. </a:t>
            </a:r>
            <a:endParaRPr lang="en-IN" sz="2400"/>
          </a:p>
          <a:p>
            <a:pPr algn="just"/>
            <a:endParaRPr lang="en-IN" sz="2800">
              <a:latin typeface="Tenorite"/>
              <a:cs typeface="Arial"/>
            </a:endParaRPr>
          </a:p>
          <a:p>
            <a:endParaRPr lang="en-IN" sz="2400">
              <a:latin typeface="Tenorite"/>
              <a:cs typeface="Arial"/>
            </a:endParaRPr>
          </a:p>
          <a:p>
            <a:pPr marL="457200" indent="-457200">
              <a:buAutoNum type="arabicPeriod"/>
            </a:pPr>
            <a:endParaRPr lang="en-IN" sz="2400">
              <a:latin typeface="Tenorite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405668F-6DF9-BFDA-59ED-D4CE4EAE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083" y="91072"/>
            <a:ext cx="9524998" cy="1499627"/>
          </a:xfrm>
        </p:spPr>
        <p:txBody>
          <a:bodyPr>
            <a:normAutofit/>
          </a:bodyPr>
          <a:lstStyle/>
          <a:p>
            <a:r>
              <a:rPr lang="de-DE" sz="4400" b="1"/>
              <a:t>Data </a:t>
            </a:r>
            <a:r>
              <a:rPr lang="de-DE" sz="4400" b="1" err="1"/>
              <a:t>Cleaning</a:t>
            </a:r>
            <a:r>
              <a:rPr lang="de-DE" sz="4400" b="1"/>
              <a:t> &amp; 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63282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6D0ED841-4DA7-E7B6-1EC0-3ECA308062F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04786" y="1719579"/>
            <a:ext cx="10385634" cy="3877204"/>
          </a:xfrm>
          <a:ln>
            <a:solidFill>
              <a:schemeClr val="tx1"/>
            </a:solidFill>
          </a:ln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FEA280-6584-B193-7528-6E4612086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51005ED3-CADD-C2A8-FDE0-791F0F13CC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45057"/>
              </p:ext>
            </p:extLst>
          </p:nvPr>
        </p:nvGraphicFramePr>
        <p:xfrm>
          <a:off x="-1150056" y="7711722"/>
          <a:ext cx="2694146" cy="415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4146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634999">
                <a:tc>
                  <a:txBody>
                    <a:bodyPr/>
                    <a:lstStyle/>
                    <a:p>
                      <a:pPr algn="just"/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879197">
                <a:tc>
                  <a:txBody>
                    <a:bodyPr/>
                    <a:lstStyle/>
                    <a:p>
                      <a:pPr algn="just"/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879197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879197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879197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7" name="Titel 5">
            <a:extLst>
              <a:ext uri="{FF2B5EF4-FFF2-40B4-BE49-F238E27FC236}">
                <a16:creationId xmlns:a16="http://schemas.microsoft.com/office/drawing/2014/main" id="{E8135F30-C43E-6376-CEF8-73EAB62D1B7D}"/>
              </a:ext>
            </a:extLst>
          </p:cNvPr>
          <p:cNvSpPr txBox="1">
            <a:spLocks/>
          </p:cNvSpPr>
          <p:nvPr/>
        </p:nvSpPr>
        <p:spPr>
          <a:xfrm>
            <a:off x="893274" y="218806"/>
            <a:ext cx="9524998" cy="1499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400" b="1"/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208783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626" y="2139755"/>
            <a:ext cx="8620748" cy="1838909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Explorative Data Analysis</a:t>
            </a:r>
            <a:br>
              <a:rPr lang="en-US"/>
            </a:br>
            <a:r>
              <a:rPr lang="en-US"/>
              <a:t>1. Categorical</a:t>
            </a:r>
            <a:br>
              <a:rPr lang="en-US"/>
            </a:br>
            <a:r>
              <a:rPr lang="en-US"/>
              <a:t>2. continuous</a:t>
            </a:r>
          </a:p>
        </p:txBody>
      </p:sp>
    </p:spTree>
    <p:extLst>
      <p:ext uri="{BB962C8B-B14F-4D97-AF65-F5344CB8AC3E}">
        <p14:creationId xmlns:p14="http://schemas.microsoft.com/office/powerpoint/2010/main" val="38737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68EFD9E-464D-4A64-8503-21EC0260155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B53FD5-8F3E-4406-8404-9F78B5E6376E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48</Slides>
  <Notes>33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Custom</vt:lpstr>
      <vt:lpstr>Machine Learning: Unknown Clustering of Bank Clients</vt:lpstr>
      <vt:lpstr>Agenda</vt:lpstr>
      <vt:lpstr>Dataset and Overview</vt:lpstr>
      <vt:lpstr>Task</vt:lpstr>
      <vt:lpstr>Dataset </vt:lpstr>
      <vt:lpstr>Data Cleaning and Preprocessing</vt:lpstr>
      <vt:lpstr>Data Cleaning &amp; FEATURE ENGINEERING</vt:lpstr>
      <vt:lpstr>PowerPoint Presentation</vt:lpstr>
      <vt:lpstr>Explorative Data Analysis 1. Categorical 2. continuous</vt:lpstr>
      <vt:lpstr>1.) Distribution OF Sex</vt:lpstr>
      <vt:lpstr>1.) Distribution of Status</vt:lpstr>
      <vt:lpstr>1.) Distribution of Education</vt:lpstr>
      <vt:lpstr>1.) Distribution of Mean Repayment Status</vt:lpstr>
      <vt:lpstr>2.) Distribution of Age</vt:lpstr>
      <vt:lpstr>2.) Distribution of average Credit</vt:lpstr>
      <vt:lpstr>2.) Distribution of average amount vs. AVERAGE PREVIOUS REPAYMENT </vt:lpstr>
      <vt:lpstr>credit by categorical variables</vt:lpstr>
      <vt:lpstr>credit by categorical variables</vt:lpstr>
      <vt:lpstr>credit by categorical variables</vt:lpstr>
      <vt:lpstr>Average amount by categorical variables</vt:lpstr>
      <vt:lpstr>Average amount by categorical variables</vt:lpstr>
      <vt:lpstr>Average amount by categorical variables</vt:lpstr>
      <vt:lpstr>Summary of Eda</vt:lpstr>
      <vt:lpstr>Model Fitting</vt:lpstr>
      <vt:lpstr>mODEL INTRODUCTION</vt:lpstr>
      <vt:lpstr>K-Means clustering</vt:lpstr>
      <vt:lpstr>K-Means clustering</vt:lpstr>
      <vt:lpstr>K-Means clustering</vt:lpstr>
      <vt:lpstr>K-Means clustering</vt:lpstr>
      <vt:lpstr>K-Means clustering</vt:lpstr>
      <vt:lpstr>Cluster profiling - K-means with 2 features</vt:lpstr>
      <vt:lpstr>Cluster Profile - K-means with 2 features</vt:lpstr>
      <vt:lpstr>K-Means clustering</vt:lpstr>
      <vt:lpstr>K-Means clustering</vt:lpstr>
      <vt:lpstr>K-Means clustering</vt:lpstr>
      <vt:lpstr>K-Means clustering</vt:lpstr>
      <vt:lpstr>Cluster profile by pca</vt:lpstr>
      <vt:lpstr>Cluster profile with pca</vt:lpstr>
      <vt:lpstr>K-Means clustering</vt:lpstr>
      <vt:lpstr>DB-Scan</vt:lpstr>
      <vt:lpstr>DB-Scan vs K-Means</vt:lpstr>
      <vt:lpstr>Model diagnostics and Conclusion</vt:lpstr>
      <vt:lpstr>Evaluation strategy</vt:lpstr>
      <vt:lpstr>Evaluation</vt:lpstr>
      <vt:lpstr>Best result - clustering with PCa gives us 2 cluster</vt:lpstr>
      <vt:lpstr>Conclusion</vt:lpstr>
      <vt:lpstr>FIN.</vt:lpstr>
      <vt:lpstr>K-Means clustering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cp:revision>2</cp:revision>
  <dcterms:created xsi:type="dcterms:W3CDTF">2024-01-04T07:32:45Z</dcterms:created>
  <dcterms:modified xsi:type="dcterms:W3CDTF">2024-06-30T20:46:55Z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